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91"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2" r:id="rId32"/>
    <p:sldId id="285" r:id="rId33"/>
    <p:sldId id="286" r:id="rId34"/>
    <p:sldId id="287" r:id="rId35"/>
    <p:sldId id="288" r:id="rId36"/>
    <p:sldId id="289" r:id="rId37"/>
    <p:sldId id="290"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2" d="100"/>
          <a:sy n="62" d="100"/>
        </p:scale>
        <p:origin x="-774"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A9C51-B3F7-4B0D-B328-7ED92EFBC290}" type="datetimeFigureOut">
              <a:rPr lang="ru-RU" smtClean="0"/>
              <a:pPr/>
              <a:t>02.05.2020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B40BB-24DB-4139-A6E5-50503B03F89E}" type="slidenum">
              <a:rPr lang="ru-RU" smtClean="0"/>
              <a:pPr/>
              <a:t>‹#›</a:t>
            </a:fld>
            <a:endParaRPr lang="ru-RU"/>
          </a:p>
        </p:txBody>
      </p:sp>
    </p:spTree>
    <p:extLst>
      <p:ext uri="{BB962C8B-B14F-4D97-AF65-F5344CB8AC3E}">
        <p14:creationId xmlns:p14="http://schemas.microsoft.com/office/powerpoint/2010/main" xmlns="" val="65110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77B40BB-24DB-4139-A6E5-50503B03F89E}" type="slidenum">
              <a:rPr lang="ru-RU" smtClean="0"/>
              <a:pPr/>
              <a:t>1</a:t>
            </a:fld>
            <a:endParaRPr lang="ru-RU"/>
          </a:p>
        </p:txBody>
      </p:sp>
    </p:spTree>
    <p:extLst>
      <p:ext uri="{BB962C8B-B14F-4D97-AF65-F5344CB8AC3E}">
        <p14:creationId xmlns:p14="http://schemas.microsoft.com/office/powerpoint/2010/main" xmlns="" val="408968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87DB79-535A-494C-B5F4-BF528D16A148}" type="datetimeFigureOut">
              <a:rPr lang="ru-RU" smtClean="0"/>
              <a:pPr/>
              <a:t>02.05.2020</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43EF576-3B58-4367-B8A5-96F42CEFD290}" type="slidenum">
              <a:rPr lang="ru-RU" smtClean="0"/>
              <a:pPr/>
              <a:t>‹#›</a:t>
            </a:fld>
            <a:endParaRPr lang="ru-RU"/>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213838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87DB79-535A-494C-B5F4-BF528D16A148}" type="datetimeFigureOut">
              <a:rPr lang="ru-RU" smtClean="0"/>
              <a:pPr/>
              <a:t>02.05.2020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3EF576-3B58-4367-B8A5-96F42CEFD290}" type="slidenum">
              <a:rPr lang="ru-RU" smtClean="0"/>
              <a:pPr/>
              <a:t>‹#›</a:t>
            </a:fld>
            <a:endParaRPr lang="ru-RU"/>
          </a:p>
        </p:txBody>
      </p:sp>
    </p:spTree>
    <p:extLst>
      <p:ext uri="{BB962C8B-B14F-4D97-AF65-F5344CB8AC3E}">
        <p14:creationId xmlns:p14="http://schemas.microsoft.com/office/powerpoint/2010/main" xmlns="" val="12615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87DB79-535A-494C-B5F4-BF528D16A148}" type="datetimeFigureOut">
              <a:rPr lang="ru-RU" smtClean="0"/>
              <a:pPr/>
              <a:t>02.05.2020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3EF576-3B58-4367-B8A5-96F42CEFD290}" type="slidenum">
              <a:rPr lang="ru-RU" smtClean="0"/>
              <a:pPr/>
              <a:t>‹#›</a:t>
            </a:fld>
            <a:endParaRPr lang="ru-RU"/>
          </a:p>
        </p:txBody>
      </p:sp>
    </p:spTree>
    <p:extLst>
      <p:ext uri="{BB962C8B-B14F-4D97-AF65-F5344CB8AC3E}">
        <p14:creationId xmlns:p14="http://schemas.microsoft.com/office/powerpoint/2010/main" xmlns="" val="254694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87DB79-535A-494C-B5F4-BF528D16A148}" type="datetimeFigureOut">
              <a:rPr lang="ru-RU" smtClean="0"/>
              <a:pPr/>
              <a:t>02.05.2020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3EF576-3B58-4367-B8A5-96F42CEFD290}" type="slidenum">
              <a:rPr lang="ru-RU" smtClean="0"/>
              <a:pPr/>
              <a:t>‹#›</a:t>
            </a:fld>
            <a:endParaRPr lang="ru-RU"/>
          </a:p>
        </p:txBody>
      </p:sp>
    </p:spTree>
    <p:extLst>
      <p:ext uri="{BB962C8B-B14F-4D97-AF65-F5344CB8AC3E}">
        <p14:creationId xmlns:p14="http://schemas.microsoft.com/office/powerpoint/2010/main" xmlns="" val="189732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87DB79-535A-494C-B5F4-BF528D16A148}" type="datetimeFigureOut">
              <a:rPr lang="ru-RU" smtClean="0"/>
              <a:pPr/>
              <a:t>02.05.2020</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43EF576-3B58-4367-B8A5-96F42CEFD290}" type="slidenum">
              <a:rPr lang="ru-RU" smtClean="0"/>
              <a:pPr/>
              <a:t>‹#›</a:t>
            </a:fld>
            <a:endParaRPr lang="ru-RU"/>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xmlns="" val="16800959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87DB79-535A-494C-B5F4-BF528D16A148}" type="datetimeFigureOut">
              <a:rPr lang="ru-RU" smtClean="0"/>
              <a:pPr/>
              <a:t>02.05.2020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3EF576-3B58-4367-B8A5-96F42CEFD290}" type="slidenum">
              <a:rPr lang="ru-RU" smtClean="0"/>
              <a:pPr/>
              <a:t>‹#›</a:t>
            </a:fld>
            <a:endParaRPr lang="ru-RU"/>
          </a:p>
        </p:txBody>
      </p:sp>
    </p:spTree>
    <p:extLst>
      <p:ext uri="{BB962C8B-B14F-4D97-AF65-F5344CB8AC3E}">
        <p14:creationId xmlns:p14="http://schemas.microsoft.com/office/powerpoint/2010/main" xmlns="" val="668798931"/>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87DB79-535A-494C-B5F4-BF528D16A148}" type="datetimeFigureOut">
              <a:rPr lang="ru-RU" smtClean="0"/>
              <a:pPr/>
              <a:t>02.05.2020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43EF576-3B58-4367-B8A5-96F42CEFD290}" type="slidenum">
              <a:rPr lang="ru-RU" smtClean="0"/>
              <a:pPr/>
              <a:t>‹#›</a:t>
            </a:fld>
            <a:endParaRPr lang="ru-RU"/>
          </a:p>
        </p:txBody>
      </p:sp>
    </p:spTree>
    <p:extLst>
      <p:ext uri="{BB962C8B-B14F-4D97-AF65-F5344CB8AC3E}">
        <p14:creationId xmlns:p14="http://schemas.microsoft.com/office/powerpoint/2010/main" xmlns="" val="402545282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87DB79-535A-494C-B5F4-BF528D16A148}" type="datetimeFigureOut">
              <a:rPr lang="ru-RU" smtClean="0"/>
              <a:pPr/>
              <a:t>02.05.2020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43EF576-3B58-4367-B8A5-96F42CEFD290}" type="slidenum">
              <a:rPr lang="ru-RU" smtClean="0"/>
              <a:pPr/>
              <a:t>‹#›</a:t>
            </a:fld>
            <a:endParaRPr lang="ru-RU"/>
          </a:p>
        </p:txBody>
      </p:sp>
    </p:spTree>
    <p:extLst>
      <p:ext uri="{BB962C8B-B14F-4D97-AF65-F5344CB8AC3E}">
        <p14:creationId xmlns:p14="http://schemas.microsoft.com/office/powerpoint/2010/main" xmlns="" val="367055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7DB79-535A-494C-B5F4-BF528D16A148}" type="datetimeFigureOut">
              <a:rPr lang="ru-RU" smtClean="0"/>
              <a:pPr/>
              <a:t>02.05.2020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43EF576-3B58-4367-B8A5-96F42CEFD290}" type="slidenum">
              <a:rPr lang="ru-RU" smtClean="0"/>
              <a:pPr/>
              <a:t>‹#›</a:t>
            </a:fld>
            <a:endParaRPr lang="ru-RU"/>
          </a:p>
        </p:txBody>
      </p:sp>
    </p:spTree>
    <p:extLst>
      <p:ext uri="{BB962C8B-B14F-4D97-AF65-F5344CB8AC3E}">
        <p14:creationId xmlns:p14="http://schemas.microsoft.com/office/powerpoint/2010/main" xmlns="" val="209600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87DB79-535A-494C-B5F4-BF528D16A148}" type="datetimeFigureOut">
              <a:rPr lang="ru-RU" smtClean="0"/>
              <a:pPr/>
              <a:t>02.05.2020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43EF576-3B58-4367-B8A5-96F42CEFD290}"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648449950"/>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87DB79-535A-494C-B5F4-BF528D16A148}" type="datetimeFigureOut">
              <a:rPr lang="ru-RU" smtClean="0"/>
              <a:pPr/>
              <a:t>02.05.2020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43EF576-3B58-4367-B8A5-96F42CEFD290}"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81409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87DB79-535A-494C-B5F4-BF528D16A148}" type="datetimeFigureOut">
              <a:rPr lang="ru-RU" smtClean="0"/>
              <a:pPr/>
              <a:t>02.05.2020</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43EF576-3B58-4367-B8A5-96F42CEFD290}" type="slidenum">
              <a:rPr lang="ru-RU" smtClean="0"/>
              <a:pPr/>
              <a:t>‹#›</a:t>
            </a:fld>
            <a:endParaRPr lang="ru-RU"/>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278994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5124" y="2197887"/>
            <a:ext cx="8361229" cy="2098226"/>
          </a:xfrm>
        </p:spPr>
        <p:txBody>
          <a:bodyPr/>
          <a:lstStyle/>
          <a:p>
            <a:r>
              <a:rPr lang="kk-KZ" sz="3600" b="1" dirty="0">
                <a:solidFill>
                  <a:schemeClr val="tx1"/>
                </a:solidFill>
                <a:latin typeface="Times New Roman" panose="02020603050405020304" pitchFamily="18" charset="0"/>
                <a:cs typeface="Times New Roman" panose="02020603050405020304" pitchFamily="18" charset="0"/>
              </a:rPr>
              <a:t>ҚАЗАҚСТАН МЕН РЕСЕЙДЕГІ ПЕДАГОГИКА  ӘДІСНАМАСЫ САЛАСЫНДАҒЫ ҒЫЛЫМИ МЕКТЕПТЕР</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679903" y="4665963"/>
            <a:ext cx="6831673" cy="1086237"/>
          </a:xfrm>
        </p:spPr>
        <p:txBody>
          <a:bodyPr>
            <a:normAutofit/>
          </a:bodyPr>
          <a:lstStyle/>
          <a:p>
            <a:r>
              <a:rPr lang="kk-KZ" sz="2000" i="1" dirty="0">
                <a:solidFill>
                  <a:schemeClr val="tx1"/>
                </a:solidFill>
                <a:latin typeface="Times New Roman" panose="02020603050405020304" pitchFamily="18" charset="0"/>
                <a:cs typeface="Times New Roman" panose="02020603050405020304" pitchFamily="18" charset="0"/>
              </a:rPr>
              <a:t>Таубаева Ш.Т., әл-Фараби атындағы</a:t>
            </a:r>
            <a:endParaRPr lang="ru-RU" sz="2000" dirty="0">
              <a:solidFill>
                <a:schemeClr val="tx1"/>
              </a:solidFill>
              <a:latin typeface="Times New Roman" panose="02020603050405020304" pitchFamily="18" charset="0"/>
              <a:cs typeface="Times New Roman" panose="02020603050405020304" pitchFamily="18" charset="0"/>
            </a:endParaRPr>
          </a:p>
          <a:p>
            <a:r>
              <a:rPr lang="kk-KZ" sz="2000" i="1" dirty="0">
                <a:solidFill>
                  <a:schemeClr val="tx1"/>
                </a:solidFill>
                <a:latin typeface="Times New Roman" panose="02020603050405020304" pitchFamily="18" charset="0"/>
                <a:cs typeface="Times New Roman" panose="02020603050405020304" pitchFamily="18" charset="0"/>
              </a:rPr>
              <a:t> ҚазҰУ  профессоры</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10286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67117" y="470705"/>
            <a:ext cx="7529014" cy="2640723"/>
          </a:xfrm>
          <a:prstGeom prst="rect">
            <a:avLst/>
          </a:prstGeom>
          <a:ln>
            <a:solidFill>
              <a:schemeClr val="tx2">
                <a:lumMod val="50000"/>
                <a:lumOff val="50000"/>
              </a:schemeClr>
            </a:solidFill>
          </a:ln>
        </p:spPr>
        <p:txBody>
          <a:bodyPr wrap="square">
            <a:spAutoFit/>
          </a:bodyPr>
          <a:lstStyle/>
          <a:p>
            <a:pPr indent="270510" algn="just">
              <a:lnSpc>
                <a:spcPct val="115000"/>
              </a:lnSpc>
              <a:spcAft>
                <a:spcPts val="0"/>
              </a:spcAf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Тұтас педагогикалық үдерістің теориясы мен практикасының дамуына ХХ ғасырдың екінші жартысында профессор   </a:t>
            </a:r>
            <a:r>
              <a:rPr lang="kk-KZ" b="1" i="1" dirty="0" smtClean="0">
                <a:effectLst/>
                <a:latin typeface="Times New Roman" panose="02020603050405020304" pitchFamily="18" charset="0"/>
                <a:ea typeface="Times New Roman" panose="02020603050405020304" pitchFamily="18" charset="0"/>
                <a:cs typeface="Times New Roman" panose="02020603050405020304" pitchFamily="18" charset="0"/>
              </a:rPr>
              <a:t>Н.Д. Хмельдің ғылыми мектебі</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үлкен үлес қосты. Қазір Қазақстанда  Н.Д. Хмель, Н.Н. Хан,  М.С. Сарыбеков, К.С. Успанов, С.Т. Каргин және т.б. ғылыми-педагогикалық мектептері жұмыс жасауда.  Н.Д. Хмельдің ғылыми тұжырымдамасы орта және жоғары мектеп педагогикасының, білім беру саласы қызметкерлерінің біліктілігін көтеру жүйесі педагогикасының, педагогика саласындағы зерттеудің әдіснамалық базасы болып табылады.</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1281397" y="3891845"/>
            <a:ext cx="10414734" cy="2003625"/>
          </a:xfrm>
          <a:prstGeom prst="rect">
            <a:avLst/>
          </a:prstGeom>
          <a:ln>
            <a:solidFill>
              <a:schemeClr val="tx2">
                <a:lumMod val="50000"/>
                <a:lumOff val="50000"/>
              </a:schemeClr>
            </a:solidFill>
          </a:ln>
        </p:spPr>
        <p:txBody>
          <a:bodyPr wrap="square">
            <a:spAutoFit/>
          </a:bodyPr>
          <a:lstStyle/>
          <a:p>
            <a:pPr marL="457200" indent="449580" algn="just">
              <a:lnSpc>
                <a:spcPct val="115000"/>
              </a:lnSpc>
              <a:spcAft>
                <a:spcPts val="0"/>
              </a:spcAft>
            </a:pP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Ұлттық білім мазмұны, ұлттық тәрбие әдістері жалпы ғылымда, оның ішінде педагогика ғылымында саралануда. 1990 жылдан бері, 35 докторлық, 250 кандидаттық диссертация этнопедагогика саласында қорғалды. Бұл – баға жетпес құндылық. Бұл салада профессорлар </a:t>
            </a:r>
            <a:r>
              <a:rPr lang="kk-KZ" b="1" i="1" dirty="0" smtClean="0">
                <a:effectLst/>
                <a:latin typeface="Times New Roman" panose="02020603050405020304" pitchFamily="18" charset="0"/>
                <a:ea typeface="Calibri" panose="020F0502020204030204" pitchFamily="34" charset="0"/>
                <a:cs typeface="Times New Roman" panose="02020603050405020304" pitchFamily="18" charset="0"/>
              </a:rPr>
              <a:t>Қ. Жарықбаев, С. Қалиев, Ж.Ж. Наурызбай, С.А. Ұзақбаева, К.Ж. Қожахметова , Қ.Б Бөлеев,  А.А. Қалыбекова, Ш.М. Мұхтарова жетекшілік етіп келе жатқан ғылыми мектептер қалыптасуда.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1397" y="470705"/>
            <a:ext cx="2417146" cy="2640723"/>
          </a:xfrm>
          <a:prstGeom prst="rect">
            <a:avLst/>
          </a:prstGeom>
        </p:spPr>
      </p:pic>
    </p:spTree>
    <p:extLst>
      <p:ext uri="{BB962C8B-B14F-4D97-AF65-F5344CB8AC3E}">
        <p14:creationId xmlns:p14="http://schemas.microsoft.com/office/powerpoint/2010/main" xmlns="" val="664153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26380" y="496294"/>
            <a:ext cx="1830719" cy="2640723"/>
          </a:xfrm>
          <a:prstGeom prst="rect">
            <a:avLst/>
          </a:prstGeom>
          <a:ln>
            <a:solidFill>
              <a:schemeClr val="bg1"/>
            </a:solidFill>
          </a:ln>
        </p:spPr>
      </p:pic>
      <p:sp>
        <p:nvSpPr>
          <p:cNvPr id="3" name="Прямоугольник 2"/>
          <p:cNvSpPr/>
          <p:nvPr/>
        </p:nvSpPr>
        <p:spPr>
          <a:xfrm>
            <a:off x="3471081" y="496294"/>
            <a:ext cx="8306938" cy="2640723"/>
          </a:xfrm>
          <a:prstGeom prst="rect">
            <a:avLst/>
          </a:prstGeom>
          <a:ln>
            <a:solidFill>
              <a:schemeClr val="tx2">
                <a:lumMod val="50000"/>
                <a:lumOff val="50000"/>
              </a:schemeClr>
            </a:solidFill>
          </a:ln>
        </p:spPr>
        <p:txBody>
          <a:bodyPr wrap="square">
            <a:spAutoFit/>
          </a:bodyPr>
          <a:lstStyle/>
          <a:p>
            <a:pPr marL="457200" indent="449580" algn="just">
              <a:lnSpc>
                <a:spcPct val="115000"/>
              </a:lnSpc>
              <a:spcAft>
                <a:spcPts val="0"/>
              </a:spcAft>
            </a:pPr>
            <a:r>
              <a:rPr lang="kk-KZ" b="1" i="1" dirty="0" smtClean="0">
                <a:effectLst/>
                <a:latin typeface="Times New Roman" panose="02020603050405020304" pitchFamily="18" charset="0"/>
                <a:ea typeface="Calibri" panose="020F0502020204030204" pitchFamily="34" charset="0"/>
                <a:cs typeface="Times New Roman" panose="02020603050405020304" pitchFamily="18" charset="0"/>
              </a:rPr>
              <a:t>Серғазы Қалиұлы Қалиевтің</a:t>
            </a: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 каламынан туған 37 монография, оқулықтар мен іргелі еңбектер және кітаптармен катар, 20-дан астам әр түрлі бағдарламалар мен оқу-әдістемелік құралдарды және оқу кестелерінің өзi ғылыми диапазоны жан-жақты ауқымды ғалым екендігін аңғартса керек. Ол  Қазақстанда халық педагогикасын теориялық және практикалық тұрғыдан алғаш зерттеушілердің бipi. Қазақ халқының ұлттық өнеріне ден қойып, зерттеуші орыс, батыс ғалымдары мен қазақ ағартушыларының этнопедагогикалық мұраларына келелі талдау жасады.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stretch>
            <a:fillRect/>
          </a:stretch>
        </p:blipFill>
        <p:spPr>
          <a:xfrm>
            <a:off x="1226380" y="3821372"/>
            <a:ext cx="1871562" cy="2339453"/>
          </a:xfrm>
          <a:prstGeom prst="rect">
            <a:avLst/>
          </a:prstGeom>
          <a:ln>
            <a:solidFill>
              <a:schemeClr val="bg1"/>
            </a:solidFill>
          </a:ln>
        </p:spPr>
      </p:pic>
      <p:sp>
        <p:nvSpPr>
          <p:cNvPr id="5" name="Прямоугольник 4"/>
          <p:cNvSpPr/>
          <p:nvPr/>
        </p:nvSpPr>
        <p:spPr>
          <a:xfrm>
            <a:off x="3471081" y="3821372"/>
            <a:ext cx="8306938" cy="1685077"/>
          </a:xfrm>
          <a:prstGeom prst="rect">
            <a:avLst/>
          </a:prstGeom>
          <a:ln>
            <a:solidFill>
              <a:schemeClr val="tx2">
                <a:lumMod val="50000"/>
                <a:lumOff val="50000"/>
              </a:schemeClr>
            </a:solidFill>
          </a:ln>
        </p:spPr>
        <p:txBody>
          <a:bodyPr wrap="square">
            <a:spAutoFit/>
          </a:bodyPr>
          <a:lstStyle/>
          <a:p>
            <a:pPr marL="457200" indent="228600" algn="just">
              <a:lnSpc>
                <a:spcPct val="115000"/>
              </a:lnSpc>
              <a:spcAft>
                <a:spcPts val="0"/>
              </a:spcAft>
            </a:pPr>
            <a:r>
              <a:rPr lang="kk-KZ" b="1" i="1" dirty="0" smtClean="0">
                <a:effectLst/>
                <a:latin typeface="Times New Roman" panose="02020603050405020304" pitchFamily="18" charset="0"/>
                <a:ea typeface="Calibri" panose="020F0502020204030204" pitchFamily="34" charset="0"/>
                <a:cs typeface="Times New Roman" panose="02020603050405020304" pitchFamily="18" charset="0"/>
              </a:rPr>
              <a:t>Көбесов Ауданбек</a:t>
            </a: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  іргелі ғылыми-зерттеу жұмыстарын жүргізді, соның ішінде негізінен ғылым тарихы, педагогика, математиканы оқытудағы  әдістеме мәселелерімен айналысты.  300-ден аса ғылыми және танымал ғылыми жұмыстардың авторы. 200-ге жуық еңбегі әл-Фарабидың зерттеулері мен танымал ғылыми-педагогикалық мұраларына  арналған.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95514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0184" y="1721397"/>
            <a:ext cx="10044753" cy="3596369"/>
          </a:xfrm>
          <a:prstGeom prst="rect">
            <a:avLst/>
          </a:prstGeom>
          <a:ln>
            <a:solidFill>
              <a:schemeClr val="tx2">
                <a:lumMod val="50000"/>
                <a:lumOff val="50000"/>
              </a:schemeClr>
            </a:solidFill>
          </a:ln>
        </p:spPr>
        <p:txBody>
          <a:bodyPr wrap="square">
            <a:spAutoFit/>
          </a:bodyPr>
          <a:lstStyle/>
          <a:p>
            <a:pPr marL="457200" indent="228600" algn="just">
              <a:lnSpc>
                <a:spcPct val="115000"/>
              </a:lnSpc>
              <a:spcAft>
                <a:spcPts val="0"/>
              </a:spcAft>
            </a:pPr>
            <a:r>
              <a:rPr lang="kk-KZ" b="1" i="1" dirty="0" smtClean="0">
                <a:effectLst/>
                <a:latin typeface="Times New Roman" panose="02020603050405020304" pitchFamily="18" charset="0"/>
                <a:ea typeface="Calibri" panose="020F0502020204030204" pitchFamily="34" charset="0"/>
                <a:cs typeface="Times New Roman" panose="02020603050405020304" pitchFamily="18" charset="0"/>
              </a:rPr>
              <a:t>Белгілі ғалымдар Б.Р. Айтмамбетова мен А.А Бейсенбаевамен</a:t>
            </a: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 авторлық бірлестікте «Қазақстан мектебі» </a:t>
            </a:r>
            <a:r>
              <a:rPr lang="kk-KZ" b="1" dirty="0" smtClean="0">
                <a:effectLst/>
                <a:latin typeface="Times New Roman" panose="02020603050405020304" pitchFamily="18" charset="0"/>
                <a:ea typeface="Calibri" panose="020F0502020204030204" pitchFamily="34" charset="0"/>
                <a:cs typeface="Times New Roman" panose="02020603050405020304" pitchFamily="18" charset="0"/>
              </a:rPr>
              <a:t>«Әдіснама тұрғысынан»  </a:t>
            </a: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атты мақалада мынадай негізгі ұстанымдарды ұсынады: барлық нақты–тарихи қоғамдық құбылыстарды меңгерудің жан-жақты байланысы мен бағыныштылығы; бір ғылыммен екінші бір ғылым заңдылықтарының сәйкессіздігі (зерттеу нысаны мен зерттеу пәні жақын болса да); жалпы педагогикалық құбылыстардың диалектикалық бірлігі; тәрбие мен өмірдің бірлігі; педагогикалық теория мен практиканың өзара байланысы мен өзара бағыныштылығы </a:t>
            </a:r>
            <a:r>
              <a:rPr lang="kk-KZ" sz="1600" b="1" dirty="0" smtClean="0">
                <a:effectLst/>
                <a:latin typeface="Times New Roman" panose="02020603050405020304" pitchFamily="18" charset="0"/>
                <a:ea typeface="Batang" panose="02030600000101010101" pitchFamily="18" charset="-127"/>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49580" algn="just">
              <a:lnSpc>
                <a:spcPct val="115000"/>
              </a:lnSpc>
              <a:spcAft>
                <a:spcPts val="0"/>
              </a:spcAft>
            </a:pPr>
            <a:r>
              <a:rPr lang="kk-KZ" b="1" dirty="0" smtClean="0">
                <a:effectLst/>
                <a:latin typeface="Times New Roman" panose="02020603050405020304" pitchFamily="18" charset="0"/>
                <a:ea typeface="Calibri" panose="020F0502020204030204" pitchFamily="34" charset="0"/>
                <a:cs typeface="Times New Roman" panose="02020603050405020304" pitchFamily="18" charset="0"/>
              </a:rPr>
              <a:t>Жалпығылымдық әдіснама </a:t>
            </a: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қоршаған болмыс құбылыстары мен үрдістерінің жалпыланған байланысы және өзара шарттастығына негізделген жүйеліліктен танылуы мүмкін. Ол әрбір зерттеуші мен практикті белгілі құрылымға, сондай-ақ өзінің жасау заңдылықтарына ие өмір құбылыстарының белгілі жүйесіне бағдарлайды.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10771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ятиугольник 2"/>
          <p:cNvSpPr/>
          <p:nvPr/>
        </p:nvSpPr>
        <p:spPr>
          <a:xfrm>
            <a:off x="1282890" y="641446"/>
            <a:ext cx="10508776" cy="1160059"/>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a:solidFill>
                  <a:schemeClr val="tx1"/>
                </a:solidFill>
                <a:latin typeface="Times New Roman" panose="02020603050405020304" pitchFamily="18" charset="0"/>
                <a:cs typeface="Times New Roman" panose="02020603050405020304" pitchFamily="18" charset="0"/>
              </a:rPr>
              <a:t>Педагогика әдіснамасы саласындағы ресейлік  ғылыми мектептер</a:t>
            </a:r>
            <a:endParaRPr lang="ru-RU" sz="280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82890" y="2550019"/>
            <a:ext cx="9935570" cy="1485663"/>
          </a:xfrm>
          <a:prstGeom prst="rect">
            <a:avLst/>
          </a:prstGeom>
          <a:ln>
            <a:solidFill>
              <a:schemeClr val="tx2">
                <a:lumMod val="50000"/>
                <a:lumOff val="50000"/>
              </a:schemeClr>
            </a:solidFill>
          </a:ln>
        </p:spPr>
        <p:txBody>
          <a:bodyPr wrap="square">
            <a:spAutoFit/>
          </a:bodyPr>
          <a:lstStyle/>
          <a:p>
            <a:pPr algn="just">
              <a:lnSpc>
                <a:spcPct val="115000"/>
              </a:lnSpc>
              <a:spcAft>
                <a:spcPts val="0"/>
              </a:spcAft>
            </a:pP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1944 жылы құрылған Педагогиканың теориясы мен тарихи институты еліміздің сол кездегі жетекші ғылыми мекемесі болып табылды. Институт тарихы мен танымал, ғылыми мектептердің негізін салушы академиктердің есімдері байланысты болды.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XX</a:t>
            </a: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ғасырдың 90-жылдарына қарай мынадай ғылыми мектептер жұмыс жасады.</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Стрелка вниз 4"/>
          <p:cNvSpPr/>
          <p:nvPr/>
        </p:nvSpPr>
        <p:spPr>
          <a:xfrm>
            <a:off x="4155743" y="4599296"/>
            <a:ext cx="4189863" cy="1692322"/>
          </a:xfrm>
          <a:prstGeom prst="downArrow">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00506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1651042" y="865067"/>
            <a:ext cx="6237363" cy="69603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b="1" i="1" dirty="0">
                <a:solidFill>
                  <a:schemeClr val="tx1"/>
                </a:solidFill>
                <a:latin typeface="Times New Roman" panose="02020603050405020304" pitchFamily="18" charset="0"/>
                <a:cs typeface="Times New Roman" panose="02020603050405020304" pitchFamily="18" charset="0"/>
              </a:rPr>
              <a:t>В.В. Краевский мен В.М. </a:t>
            </a:r>
            <a:r>
              <a:rPr lang="ru-RU" sz="2000" b="1" i="1" dirty="0" err="1">
                <a:solidFill>
                  <a:schemeClr val="tx1"/>
                </a:solidFill>
                <a:latin typeface="Times New Roman" panose="02020603050405020304" pitchFamily="18" charset="0"/>
                <a:cs typeface="Times New Roman" panose="02020603050405020304" pitchFamily="18" charset="0"/>
              </a:rPr>
              <a:t>Полонскийдің ғылыми мектебі</a:t>
            </a:r>
            <a:r>
              <a:rPr lang="ru-RU" sz="2000" b="1" i="1" dirty="0">
                <a:solidFill>
                  <a:schemeClr val="tx1"/>
                </a:solidFill>
                <a:latin typeface="Times New Roman" panose="02020603050405020304" pitchFamily="18" charset="0"/>
                <a:cs typeface="Times New Roman" panose="02020603050405020304" pitchFamily="18" charset="0"/>
              </a:rPr>
              <a:t> </a:t>
            </a:r>
            <a:r>
              <a:rPr lang="en-US" sz="2000" b="1" i="1" dirty="0" smtClean="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Педагогика </a:t>
            </a:r>
            <a:r>
              <a:rPr lang="ru-RU" sz="2000" dirty="0" err="1">
                <a:solidFill>
                  <a:schemeClr val="tx1"/>
                </a:solidFill>
                <a:latin typeface="Times New Roman" panose="02020603050405020304" pitchFamily="18" charset="0"/>
                <a:cs typeface="Times New Roman" panose="02020603050405020304" pitchFamily="18" charset="0"/>
              </a:rPr>
              <a:t>әдіснамасы</a:t>
            </a:r>
            <a:r>
              <a:rPr lang="ru-RU" sz="2000" dirty="0">
                <a:solidFill>
                  <a:schemeClr val="tx1"/>
                </a:solidFill>
                <a:latin typeface="Times New Roman" panose="02020603050405020304" pitchFamily="18" charset="0"/>
                <a:cs typeface="Times New Roman" panose="02020603050405020304" pitchFamily="18" charset="0"/>
              </a:rPr>
              <a:t>);</a:t>
            </a:r>
          </a:p>
        </p:txBody>
      </p:sp>
      <p:sp>
        <p:nvSpPr>
          <p:cNvPr id="3" name="Овал 2"/>
          <p:cNvSpPr/>
          <p:nvPr/>
        </p:nvSpPr>
        <p:spPr>
          <a:xfrm>
            <a:off x="934872" y="1050877"/>
            <a:ext cx="313898" cy="286603"/>
          </a:xfrm>
          <a:prstGeom prst="ellipse">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ятиугольник 3"/>
          <p:cNvSpPr/>
          <p:nvPr/>
        </p:nvSpPr>
        <p:spPr>
          <a:xfrm>
            <a:off x="1651042" y="2883653"/>
            <a:ext cx="4831310" cy="1152101"/>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b="1" i="1" dirty="0">
                <a:solidFill>
                  <a:schemeClr val="tx1"/>
                </a:solidFill>
                <a:latin typeface="Times New Roman" panose="02020603050405020304" pitchFamily="18" charset="0"/>
                <a:cs typeface="Times New Roman" panose="02020603050405020304" pitchFamily="18" charset="0"/>
              </a:rPr>
              <a:t>М.Н. </a:t>
            </a:r>
            <a:r>
              <a:rPr lang="ru-RU" sz="2000" b="1" i="1" dirty="0" err="1">
                <a:solidFill>
                  <a:schemeClr val="tx1"/>
                </a:solidFill>
                <a:latin typeface="Times New Roman" panose="02020603050405020304" pitchFamily="18" charset="0"/>
                <a:cs typeface="Times New Roman" panose="02020603050405020304" pitchFamily="18" charset="0"/>
              </a:rPr>
              <a:t>Скаткин</a:t>
            </a:r>
            <a:r>
              <a:rPr lang="ru-RU" sz="2000" b="1" i="1" dirty="0">
                <a:solidFill>
                  <a:schemeClr val="tx1"/>
                </a:solidFill>
                <a:latin typeface="Times New Roman" panose="02020603050405020304" pitchFamily="18" charset="0"/>
                <a:cs typeface="Times New Roman" panose="02020603050405020304" pitchFamily="18" charset="0"/>
              </a:rPr>
              <a:t>, Н.М. </a:t>
            </a:r>
            <a:r>
              <a:rPr lang="ru-RU" sz="2000" b="1" i="1" dirty="0" err="1">
                <a:solidFill>
                  <a:schemeClr val="tx1"/>
                </a:solidFill>
                <a:latin typeface="Times New Roman" panose="02020603050405020304" pitchFamily="18" charset="0"/>
                <a:cs typeface="Times New Roman" panose="02020603050405020304" pitchFamily="18" charset="0"/>
              </a:rPr>
              <a:t>Шахмаев</a:t>
            </a:r>
            <a:r>
              <a:rPr lang="ru-RU" sz="2000" b="1" i="1" dirty="0">
                <a:solidFill>
                  <a:schemeClr val="tx1"/>
                </a:solidFill>
                <a:latin typeface="Times New Roman" panose="02020603050405020304" pitchFamily="18" charset="0"/>
                <a:cs typeface="Times New Roman" panose="02020603050405020304" pitchFamily="18" charset="0"/>
              </a:rPr>
              <a:t>, И.Я. </a:t>
            </a:r>
            <a:r>
              <a:rPr lang="ru-RU" sz="2000" b="1" i="1" dirty="0" err="1">
                <a:solidFill>
                  <a:schemeClr val="tx1"/>
                </a:solidFill>
                <a:latin typeface="Times New Roman" panose="02020603050405020304" pitchFamily="18" charset="0"/>
                <a:cs typeface="Times New Roman" panose="02020603050405020304" pitchFamily="18" charset="0"/>
              </a:rPr>
              <a:t>Лернердің ғылыми мектебі</a:t>
            </a:r>
            <a:r>
              <a:rPr lang="ru-RU" sz="2000" b="1" i="1" dirty="0">
                <a:solidFill>
                  <a:schemeClr val="tx1"/>
                </a:solidFill>
                <a:latin typeface="Times New Roman" panose="02020603050405020304" pitchFamily="18" charset="0"/>
                <a:cs typeface="Times New Roman" panose="02020603050405020304" pitchFamily="18" charset="0"/>
              </a:rPr>
              <a:t> </a:t>
            </a:r>
            <a:r>
              <a:rPr lang="en-US" sz="2000" b="1" i="1" dirty="0" smtClean="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err="1">
                <a:solidFill>
                  <a:schemeClr val="tx1"/>
                </a:solidFill>
                <a:latin typeface="Times New Roman" panose="02020603050405020304" pitchFamily="18" charset="0"/>
                <a:cs typeface="Times New Roman" panose="02020603050405020304" pitchFamily="18" charset="0"/>
              </a:rPr>
              <a:t>Жалпы</a:t>
            </a:r>
            <a:r>
              <a:rPr lang="ru-RU" sz="2000" dirty="0">
                <a:solidFill>
                  <a:schemeClr val="tx1"/>
                </a:solidFill>
                <a:latin typeface="Times New Roman" panose="02020603050405020304" pitchFamily="18" charset="0"/>
                <a:cs typeface="Times New Roman" panose="02020603050405020304" pitchFamily="18" charset="0"/>
              </a:rPr>
              <a:t> орта </a:t>
            </a:r>
            <a:r>
              <a:rPr lang="ru-RU" sz="2000" dirty="0" err="1">
                <a:solidFill>
                  <a:schemeClr val="tx1"/>
                </a:solidFill>
                <a:latin typeface="Times New Roman" panose="02020603050405020304" pitchFamily="18" charset="0"/>
                <a:cs typeface="Times New Roman" panose="02020603050405020304" pitchFamily="18" charset="0"/>
              </a:rPr>
              <a:t>білім</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дидактикасы</a:t>
            </a:r>
            <a:r>
              <a:rPr lang="ru-RU" sz="2000" dirty="0">
                <a:solidFill>
                  <a:schemeClr val="tx1"/>
                </a:solidFill>
                <a:latin typeface="Times New Roman" panose="02020603050405020304" pitchFamily="18" charset="0"/>
                <a:cs typeface="Times New Roman" panose="02020603050405020304" pitchFamily="18" charset="0"/>
              </a:rPr>
              <a:t>);</a:t>
            </a:r>
          </a:p>
        </p:txBody>
      </p:sp>
      <p:sp>
        <p:nvSpPr>
          <p:cNvPr id="5" name="Овал 4"/>
          <p:cNvSpPr/>
          <p:nvPr/>
        </p:nvSpPr>
        <p:spPr>
          <a:xfrm>
            <a:off x="934872" y="3316403"/>
            <a:ext cx="313898" cy="286603"/>
          </a:xfrm>
          <a:prstGeom prst="ellipse">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ятиугольник 5"/>
          <p:cNvSpPr/>
          <p:nvPr/>
        </p:nvSpPr>
        <p:spPr>
          <a:xfrm>
            <a:off x="1651042" y="5109265"/>
            <a:ext cx="6237363" cy="830239"/>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b="1" i="1" dirty="0">
                <a:solidFill>
                  <a:schemeClr val="tx1"/>
                </a:solidFill>
                <a:latin typeface="Times New Roman" panose="02020603050405020304" pitchFamily="18" charset="0"/>
                <a:cs typeface="Times New Roman" panose="02020603050405020304" pitchFamily="18" charset="0"/>
              </a:rPr>
              <a:t>Н.А. Константинов пен З.И. </a:t>
            </a:r>
            <a:r>
              <a:rPr lang="ru-RU" b="1" i="1" dirty="0" err="1">
                <a:solidFill>
                  <a:schemeClr val="tx1"/>
                </a:solidFill>
                <a:latin typeface="Times New Roman" panose="02020603050405020304" pitchFamily="18" charset="0"/>
                <a:cs typeface="Times New Roman" panose="02020603050405020304" pitchFamily="18" charset="0"/>
              </a:rPr>
              <a:t>Равкиннің ғылыми мектебі</a:t>
            </a:r>
            <a:r>
              <a:rPr lang="ru-RU" b="1" i="1" dirty="0">
                <a:solidFill>
                  <a:schemeClr val="tx1"/>
                </a:solidFill>
                <a:latin typeface="Times New Roman" panose="02020603050405020304" pitchFamily="18" charset="0"/>
                <a:cs typeface="Times New Roman" panose="02020603050405020304" pitchFamily="18" charset="0"/>
              </a:rPr>
              <a:t> </a:t>
            </a:r>
            <a:r>
              <a:rPr lang="en-US" b="1" i="1"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Педагогика мен </a:t>
            </a:r>
            <a:r>
              <a:rPr lang="ru-RU" dirty="0" err="1">
                <a:solidFill>
                  <a:schemeClr val="tx1"/>
                </a:solidFill>
                <a:latin typeface="Times New Roman" panose="02020603050405020304" pitchFamily="18" charset="0"/>
                <a:cs typeface="Times New Roman" panose="02020603050405020304" pitchFamily="18" charset="0"/>
              </a:rPr>
              <a:t>білім</a:t>
            </a:r>
            <a:r>
              <a:rPr lang="ru-RU" dirty="0">
                <a:solidFill>
                  <a:schemeClr val="tx1"/>
                </a:solidFill>
                <a:latin typeface="Times New Roman" panose="02020603050405020304" pitchFamily="18" charset="0"/>
                <a:cs typeface="Times New Roman" panose="02020603050405020304" pitchFamily="18" charset="0"/>
              </a:rPr>
              <a:t> беру </a:t>
            </a:r>
            <a:r>
              <a:rPr lang="ru-RU" dirty="0" err="1">
                <a:solidFill>
                  <a:schemeClr val="tx1"/>
                </a:solidFill>
                <a:latin typeface="Times New Roman" panose="02020603050405020304" pitchFamily="18" charset="0"/>
                <a:cs typeface="Times New Roman" panose="02020603050405020304" pitchFamily="18" charset="0"/>
              </a:rPr>
              <a:t>тарихы</a:t>
            </a:r>
            <a:r>
              <a:rPr lang="ru-RU" dirty="0">
                <a:solidFill>
                  <a:schemeClr val="tx1"/>
                </a:solidFill>
                <a:latin typeface="Times New Roman" panose="02020603050405020304" pitchFamily="18" charset="0"/>
                <a:cs typeface="Times New Roman" panose="02020603050405020304" pitchFamily="18" charset="0"/>
              </a:rPr>
              <a:t>);</a:t>
            </a:r>
          </a:p>
        </p:txBody>
      </p:sp>
      <p:sp>
        <p:nvSpPr>
          <p:cNvPr id="7" name="Овал 6"/>
          <p:cNvSpPr/>
          <p:nvPr/>
        </p:nvSpPr>
        <p:spPr>
          <a:xfrm>
            <a:off x="934872" y="5381082"/>
            <a:ext cx="313898" cy="286603"/>
          </a:xfrm>
          <a:prstGeom prst="ellipse">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5751" y="302809"/>
            <a:ext cx="1565890" cy="1820553"/>
          </a:xfrm>
          <a:prstGeom prst="rect">
            <a:avLst/>
          </a:prstGeom>
        </p:spPr>
      </p:pic>
      <p:pic>
        <p:nvPicPr>
          <p:cNvPr id="15" name="Рисунок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8987" y="302809"/>
            <a:ext cx="1669157" cy="1820553"/>
          </a:xfrm>
          <a:prstGeom prst="rect">
            <a:avLst/>
          </a:prstGeom>
        </p:spPr>
      </p:pic>
      <p:pic>
        <p:nvPicPr>
          <p:cNvPr id="16" name="Рисунок 15"/>
          <p:cNvPicPr>
            <a:picLocks noChangeAspect="1"/>
          </p:cNvPicPr>
          <p:nvPr/>
        </p:nvPicPr>
        <p:blipFill rotWithShape="1">
          <a:blip r:embed="rId4">
            <a:extLst>
              <a:ext uri="{28A0092B-C50C-407E-A947-70E740481C1C}">
                <a14:useLocalDpi xmlns:a14="http://schemas.microsoft.com/office/drawing/2010/main" xmlns="" val="0"/>
              </a:ext>
            </a:extLst>
          </a:blip>
          <a:srcRect b="9121"/>
          <a:stretch/>
        </p:blipFill>
        <p:spPr>
          <a:xfrm>
            <a:off x="6940057" y="2623916"/>
            <a:ext cx="1565890" cy="1984795"/>
          </a:xfrm>
          <a:prstGeom prst="rect">
            <a:avLst/>
          </a:prstGeom>
        </p:spPr>
      </p:pic>
      <p:pic>
        <p:nvPicPr>
          <p:cNvPr id="17" name="Рисунок 1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718445" y="2621413"/>
            <a:ext cx="1525958" cy="1984795"/>
          </a:xfrm>
          <a:prstGeom prst="rect">
            <a:avLst/>
          </a:prstGeom>
        </p:spPr>
      </p:pic>
      <p:pic>
        <p:nvPicPr>
          <p:cNvPr id="18" name="Рисунок 1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456901" y="2621413"/>
            <a:ext cx="1361243" cy="1956278"/>
          </a:xfrm>
          <a:prstGeom prst="rect">
            <a:avLst/>
          </a:prstGeom>
        </p:spPr>
      </p:pic>
      <p:pic>
        <p:nvPicPr>
          <p:cNvPr id="19" name="Рисунок 18"/>
          <p:cNvPicPr>
            <a:picLocks noChangeAspect="1"/>
          </p:cNvPicPr>
          <p:nvPr/>
        </p:nvPicPr>
        <p:blipFill rotWithShape="1">
          <a:blip r:embed="rId7">
            <a:extLst>
              <a:ext uri="{28A0092B-C50C-407E-A947-70E740481C1C}">
                <a14:useLocalDpi xmlns:a14="http://schemas.microsoft.com/office/drawing/2010/main" xmlns="" val="0"/>
              </a:ext>
            </a:extLst>
          </a:blip>
          <a:srcRect b="10905"/>
          <a:stretch/>
        </p:blipFill>
        <p:spPr>
          <a:xfrm>
            <a:off x="8583097" y="4854207"/>
            <a:ext cx="1565890" cy="1845319"/>
          </a:xfrm>
          <a:prstGeom prst="rect">
            <a:avLst/>
          </a:prstGeom>
        </p:spPr>
      </p:pic>
    </p:spTree>
    <p:extLst>
      <p:ext uri="{BB962C8B-B14F-4D97-AF65-F5344CB8AC3E}">
        <p14:creationId xmlns:p14="http://schemas.microsoft.com/office/powerpoint/2010/main" xmlns="" val="1800116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1473957" y="5311251"/>
            <a:ext cx="5604491" cy="1123668"/>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b="1" i="1" dirty="0">
                <a:solidFill>
                  <a:schemeClr val="tx1"/>
                </a:solidFill>
                <a:latin typeface="Times New Roman" panose="02020603050405020304" pitchFamily="18" charset="0"/>
                <a:cs typeface="Times New Roman" panose="02020603050405020304" pitchFamily="18" charset="0"/>
              </a:rPr>
              <a:t>C.Я. </a:t>
            </a:r>
            <a:r>
              <a:rPr lang="ru-RU" sz="2000" b="1" i="1" dirty="0" err="1">
                <a:solidFill>
                  <a:schemeClr val="tx1"/>
                </a:solidFill>
                <a:latin typeface="Times New Roman" panose="02020603050405020304" pitchFamily="18" charset="0"/>
                <a:cs typeface="Times New Roman" panose="02020603050405020304" pitchFamily="18" charset="0"/>
              </a:rPr>
              <a:t>Батышев</a:t>
            </a:r>
            <a:r>
              <a:rPr lang="ru-RU" sz="2000" b="1" i="1" dirty="0">
                <a:solidFill>
                  <a:schemeClr val="tx1"/>
                </a:solidFill>
                <a:latin typeface="Times New Roman" panose="02020603050405020304" pitchFamily="18" charset="0"/>
                <a:cs typeface="Times New Roman" panose="02020603050405020304" pitchFamily="18" charset="0"/>
              </a:rPr>
              <a:t> </a:t>
            </a:r>
            <a:r>
              <a:rPr lang="ru-RU" sz="2000" b="1" i="1" dirty="0" err="1">
                <a:solidFill>
                  <a:schemeClr val="tx1"/>
                </a:solidFill>
                <a:latin typeface="Times New Roman" panose="02020603050405020304" pitchFamily="18" charset="0"/>
                <a:cs typeface="Times New Roman" panose="02020603050405020304" pitchFamily="18" charset="0"/>
              </a:rPr>
              <a:t>және </a:t>
            </a:r>
            <a:r>
              <a:rPr lang="ru-RU" sz="2000" b="1" i="1" dirty="0">
                <a:solidFill>
                  <a:schemeClr val="tx1"/>
                </a:solidFill>
                <a:latin typeface="Times New Roman" panose="02020603050405020304" pitchFamily="18" charset="0"/>
                <a:cs typeface="Times New Roman" panose="02020603050405020304" pitchFamily="18" charset="0"/>
              </a:rPr>
              <a:t>А.М. </a:t>
            </a:r>
            <a:r>
              <a:rPr lang="ru-RU" sz="2000" b="1" i="1" dirty="0" smtClean="0">
                <a:solidFill>
                  <a:schemeClr val="tx1"/>
                </a:solidFill>
                <a:latin typeface="Times New Roman" panose="02020603050405020304" pitchFamily="18" charset="0"/>
                <a:cs typeface="Times New Roman" panose="02020603050405020304" pitchFamily="18" charset="0"/>
              </a:rPr>
              <a:t>Новиков</a:t>
            </a:r>
            <a:r>
              <a:rPr lang="en-US" sz="2000" b="1" i="1" dirty="0" smtClean="0">
                <a:solidFill>
                  <a:schemeClr val="tx1"/>
                </a:solidFill>
                <a:latin typeface="Times New Roman" panose="02020603050405020304" pitchFamily="18" charset="0"/>
                <a:cs typeface="Times New Roman" panose="02020603050405020304" pitchFamily="18" charset="0"/>
              </a:rPr>
              <a:t> </a:t>
            </a:r>
            <a:r>
              <a:rPr lang="ru-RU" sz="2000" b="1" i="1" dirty="0" smtClean="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(Кәсіптік </a:t>
            </a:r>
            <a:r>
              <a:rPr lang="ru-RU" sz="2000" dirty="0">
                <a:solidFill>
                  <a:schemeClr val="tx1"/>
                </a:solidFill>
                <a:latin typeface="Times New Roman" panose="02020603050405020304" pitchFamily="18" charset="0"/>
                <a:cs typeface="Times New Roman" panose="02020603050405020304" pitchFamily="18" charset="0"/>
              </a:rPr>
              <a:t>педагогика – </a:t>
            </a:r>
            <a:r>
              <a:rPr lang="ru-RU" sz="2000" dirty="0" err="1">
                <a:solidFill>
                  <a:schemeClr val="tx1"/>
                </a:solidFill>
                <a:latin typeface="Times New Roman" panose="02020603050405020304" pitchFamily="18" charset="0"/>
                <a:cs typeface="Times New Roman" panose="02020603050405020304" pitchFamily="18" charset="0"/>
              </a:rPr>
              <a:t>үздіксіз білім</a:t>
            </a:r>
            <a:r>
              <a:rPr lang="ru-RU" sz="2000" dirty="0">
                <a:solidFill>
                  <a:schemeClr val="tx1"/>
                </a:solidFill>
                <a:latin typeface="Times New Roman" panose="02020603050405020304" pitchFamily="18" charset="0"/>
                <a:cs typeface="Times New Roman" panose="02020603050405020304" pitchFamily="18" charset="0"/>
              </a:rPr>
              <a:t> беру </a:t>
            </a:r>
            <a:r>
              <a:rPr lang="ru-RU" sz="2000" dirty="0" err="1">
                <a:solidFill>
                  <a:schemeClr val="tx1"/>
                </a:solidFill>
                <a:latin typeface="Times New Roman" panose="02020603050405020304" pitchFamily="18" charset="0"/>
                <a:cs typeface="Times New Roman" panose="02020603050405020304" pitchFamily="18" charset="0"/>
              </a:rPr>
              <a:t>теориясы</a:t>
            </a:r>
            <a:r>
              <a:rPr lang="ru-RU" sz="2000" dirty="0">
                <a:solidFill>
                  <a:schemeClr val="tx1"/>
                </a:solidFill>
                <a:latin typeface="Times New Roman" panose="02020603050405020304" pitchFamily="18" charset="0"/>
                <a:cs typeface="Times New Roman" panose="02020603050405020304" pitchFamily="18" charset="0"/>
              </a:rPr>
              <a:t>);</a:t>
            </a:r>
          </a:p>
        </p:txBody>
      </p:sp>
      <p:sp>
        <p:nvSpPr>
          <p:cNvPr id="3" name="Овал 2"/>
          <p:cNvSpPr/>
          <p:nvPr/>
        </p:nvSpPr>
        <p:spPr>
          <a:xfrm>
            <a:off x="928048" y="5724411"/>
            <a:ext cx="313898" cy="286603"/>
          </a:xfrm>
          <a:prstGeom prst="ellipse">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ятиугольник 3"/>
          <p:cNvSpPr/>
          <p:nvPr/>
        </p:nvSpPr>
        <p:spPr>
          <a:xfrm>
            <a:off x="1473957" y="2947158"/>
            <a:ext cx="5604491" cy="1194935"/>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b="1" i="1" dirty="0">
                <a:solidFill>
                  <a:schemeClr val="tx1"/>
                </a:solidFill>
                <a:latin typeface="Times New Roman" panose="02020603050405020304" pitchFamily="18" charset="0"/>
                <a:cs typeface="Times New Roman" panose="02020603050405020304" pitchFamily="18" charset="0"/>
              </a:rPr>
              <a:t>Л.И </a:t>
            </a:r>
            <a:r>
              <a:rPr lang="ru-RU" sz="2000" b="1" i="1" dirty="0" err="1">
                <a:solidFill>
                  <a:schemeClr val="tx1"/>
                </a:solidFill>
                <a:latin typeface="Times New Roman" panose="02020603050405020304" pitchFamily="18" charset="0"/>
                <a:cs typeface="Times New Roman" panose="02020603050405020304" pitchFamily="18" charset="0"/>
              </a:rPr>
              <a:t>Новикованың ғылыми мектебі</a:t>
            </a:r>
            <a:r>
              <a:rPr lang="ru-RU" sz="2000" b="1" i="1" dirty="0">
                <a:solidFill>
                  <a:schemeClr val="tx1"/>
                </a:solidFill>
                <a:latin typeface="Times New Roman" panose="02020603050405020304" pitchFamily="18" charset="0"/>
                <a:cs typeface="Times New Roman" panose="02020603050405020304" pitchFamily="18" charset="0"/>
              </a:rPr>
              <a:t> </a:t>
            </a:r>
            <a:r>
              <a:rPr lang="en-US" sz="2000" b="1" i="1" dirty="0" smtClean="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err="1">
                <a:solidFill>
                  <a:schemeClr val="tx1"/>
                </a:solidFill>
                <a:latin typeface="Times New Roman" panose="02020603050405020304" pitchFamily="18" charset="0"/>
                <a:cs typeface="Times New Roman" panose="02020603050405020304" pitchFamily="18" charset="0"/>
              </a:rPr>
              <a:t>Балалар</a:t>
            </a:r>
            <a:r>
              <a:rPr lang="ru-RU" sz="2000" dirty="0">
                <a:solidFill>
                  <a:schemeClr val="tx1"/>
                </a:solidFill>
                <a:latin typeface="Times New Roman" panose="02020603050405020304" pitchFamily="18" charset="0"/>
                <a:cs typeface="Times New Roman" panose="02020603050405020304" pitchFamily="18" charset="0"/>
              </a:rPr>
              <a:t> мен </a:t>
            </a:r>
            <a:r>
              <a:rPr lang="ru-RU" sz="2000" dirty="0" err="1">
                <a:solidFill>
                  <a:schemeClr val="tx1"/>
                </a:solidFill>
                <a:latin typeface="Times New Roman" panose="02020603050405020304" pitchFamily="18" charset="0"/>
                <a:cs typeface="Times New Roman" panose="02020603050405020304" pitchFamily="18" charset="0"/>
              </a:rPr>
              <a:t>жастардың тәрбиесі мен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әлеуметтенуін жүйелік тұрғыдан зерттеу</a:t>
            </a:r>
            <a:r>
              <a:rPr lang="ru-RU" sz="2000" dirty="0">
                <a:solidFill>
                  <a:schemeClr val="tx1"/>
                </a:solidFill>
                <a:latin typeface="Times New Roman" panose="02020603050405020304" pitchFamily="18" charset="0"/>
                <a:cs typeface="Times New Roman" panose="02020603050405020304" pitchFamily="18" charset="0"/>
              </a:rPr>
              <a:t>);</a:t>
            </a:r>
          </a:p>
        </p:txBody>
      </p:sp>
      <p:sp>
        <p:nvSpPr>
          <p:cNvPr id="5" name="Овал 4"/>
          <p:cNvSpPr/>
          <p:nvPr/>
        </p:nvSpPr>
        <p:spPr>
          <a:xfrm>
            <a:off x="928048" y="3397722"/>
            <a:ext cx="313898" cy="286603"/>
          </a:xfrm>
          <a:prstGeom prst="ellipse">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ятиугольник 5"/>
          <p:cNvSpPr/>
          <p:nvPr/>
        </p:nvSpPr>
        <p:spPr>
          <a:xfrm>
            <a:off x="1473957" y="739250"/>
            <a:ext cx="5604491" cy="1103198"/>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b="1" i="1" dirty="0">
                <a:solidFill>
                  <a:schemeClr val="tx1"/>
                </a:solidFill>
                <a:latin typeface="Times New Roman" panose="02020603050405020304" pitchFamily="18" charset="0"/>
                <a:cs typeface="Times New Roman" panose="02020603050405020304" pitchFamily="18" charset="0"/>
              </a:rPr>
              <a:t>З.А. </a:t>
            </a:r>
            <a:r>
              <a:rPr lang="ru-RU" sz="2000" b="1" i="1" dirty="0" err="1">
                <a:solidFill>
                  <a:schemeClr val="tx1"/>
                </a:solidFill>
                <a:latin typeface="Times New Roman" panose="02020603050405020304" pitchFamily="18" charset="0"/>
                <a:cs typeface="Times New Roman" panose="02020603050405020304" pitchFamily="18" charset="0"/>
              </a:rPr>
              <a:t>Малькова</a:t>
            </a:r>
            <a:r>
              <a:rPr lang="ru-RU" sz="2000" b="1" i="1" dirty="0">
                <a:solidFill>
                  <a:schemeClr val="tx1"/>
                </a:solidFill>
                <a:latin typeface="Times New Roman" panose="02020603050405020304" pitchFamily="18" charset="0"/>
                <a:cs typeface="Times New Roman" panose="02020603050405020304" pitchFamily="18" charset="0"/>
              </a:rPr>
              <a:t> мен Б.Л. </a:t>
            </a:r>
            <a:r>
              <a:rPr lang="ru-RU" sz="2000" b="1" i="1" dirty="0" err="1">
                <a:solidFill>
                  <a:schemeClr val="tx1"/>
                </a:solidFill>
                <a:latin typeface="Times New Roman" panose="02020603050405020304" pitchFamily="18" charset="0"/>
                <a:cs typeface="Times New Roman" panose="02020603050405020304" pitchFamily="18" charset="0"/>
              </a:rPr>
              <a:t>Вульфсонның ғылыми мектебі</a:t>
            </a:r>
            <a:r>
              <a:rPr lang="ru-RU" sz="2000" b="1" i="1" dirty="0">
                <a:solidFill>
                  <a:schemeClr val="tx1"/>
                </a:solidFill>
                <a:latin typeface="Times New Roman" panose="02020603050405020304" pitchFamily="18" charset="0"/>
                <a:cs typeface="Times New Roman" panose="02020603050405020304" pitchFamily="18" charset="0"/>
              </a:rPr>
              <a:t> </a:t>
            </a:r>
            <a:r>
              <a:rPr lang="en-US" sz="2000" b="1" i="1" dirty="0" smtClean="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err="1">
                <a:solidFill>
                  <a:schemeClr val="tx1"/>
                </a:solidFill>
                <a:latin typeface="Times New Roman" panose="02020603050405020304" pitchFamily="18" charset="0"/>
                <a:cs typeface="Times New Roman" panose="02020603050405020304" pitchFamily="18" charset="0"/>
              </a:rPr>
              <a:t>Салыстырмалы</a:t>
            </a:r>
            <a:r>
              <a:rPr lang="ru-RU" sz="2000" dirty="0">
                <a:solidFill>
                  <a:schemeClr val="tx1"/>
                </a:solidFill>
                <a:latin typeface="Times New Roman" panose="02020603050405020304" pitchFamily="18" charset="0"/>
                <a:cs typeface="Times New Roman" panose="02020603050405020304" pitchFamily="18" charset="0"/>
              </a:rPr>
              <a:t> педагогика);</a:t>
            </a:r>
          </a:p>
        </p:txBody>
      </p:sp>
      <p:sp>
        <p:nvSpPr>
          <p:cNvPr id="7" name="Овал 6"/>
          <p:cNvSpPr/>
          <p:nvPr/>
        </p:nvSpPr>
        <p:spPr>
          <a:xfrm>
            <a:off x="928048" y="922359"/>
            <a:ext cx="313898" cy="286603"/>
          </a:xfrm>
          <a:prstGeom prst="ellipse">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11197" y="338148"/>
            <a:ext cx="1578211" cy="1905401"/>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522156" y="338148"/>
            <a:ext cx="1477940" cy="1905401"/>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xmlns="" val="0"/>
              </a:ext>
            </a:extLst>
          </a:blip>
          <a:srcRect b="11744"/>
          <a:stretch/>
        </p:blipFill>
        <p:spPr>
          <a:xfrm>
            <a:off x="8456076" y="2574339"/>
            <a:ext cx="1578211" cy="1992314"/>
          </a:xfrm>
          <a:prstGeom prst="rect">
            <a:avLst/>
          </a:prstGeom>
        </p:spPr>
      </p:pic>
      <p:pic>
        <p:nvPicPr>
          <p:cNvPr id="11" name="Рисунок 10"/>
          <p:cNvPicPr>
            <a:picLocks noChangeAspect="1"/>
          </p:cNvPicPr>
          <p:nvPr/>
        </p:nvPicPr>
        <p:blipFill rotWithShape="1">
          <a:blip r:embed="rId5">
            <a:extLst>
              <a:ext uri="{28A0092B-C50C-407E-A947-70E740481C1C}">
                <a14:useLocalDpi xmlns:a14="http://schemas.microsoft.com/office/drawing/2010/main" xmlns="" val="0"/>
              </a:ext>
            </a:extLst>
          </a:blip>
          <a:srcRect b="6209"/>
          <a:stretch/>
        </p:blipFill>
        <p:spPr>
          <a:xfrm>
            <a:off x="7511196" y="4684084"/>
            <a:ext cx="1578211" cy="2003320"/>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522155" y="4684084"/>
            <a:ext cx="1477941" cy="2003320"/>
          </a:xfrm>
          <a:prstGeom prst="rect">
            <a:avLst/>
          </a:prstGeom>
        </p:spPr>
      </p:pic>
    </p:spTree>
    <p:extLst>
      <p:ext uri="{BB962C8B-B14F-4D97-AF65-F5344CB8AC3E}">
        <p14:creationId xmlns:p14="http://schemas.microsoft.com/office/powerpoint/2010/main" xmlns="" val="558319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2497540" y="730015"/>
            <a:ext cx="2210938"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Яков Семенович </a:t>
            </a:r>
            <a:r>
              <a:rPr lang="kk-KZ" b="1" i="1" dirty="0" smtClean="0">
                <a:solidFill>
                  <a:schemeClr val="tx1"/>
                </a:solidFill>
                <a:latin typeface="Times New Roman" panose="02020603050405020304" pitchFamily="18" charset="0"/>
                <a:cs typeface="Times New Roman" panose="02020603050405020304" pitchFamily="18" charset="0"/>
              </a:rPr>
              <a:t>Турбовской</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49505" y="596795"/>
            <a:ext cx="7092286" cy="1631216"/>
          </a:xfrm>
          <a:prstGeom prst="rect">
            <a:avLst/>
          </a:prstGeom>
          <a:ln>
            <a:solidFill>
              <a:schemeClr val="tx2">
                <a:lumMod val="50000"/>
                <a:lumOff val="50000"/>
              </a:schemeClr>
            </a:solidFill>
          </a:ln>
        </p:spPr>
        <p:txBody>
          <a:bodyPr wrap="square">
            <a:spAutoFit/>
          </a:bodyPr>
          <a:lstStyle/>
          <a:p>
            <a:pPr algn="just"/>
            <a:r>
              <a:rPr lang="kk-KZ" sz="2000" dirty="0" smtClean="0">
                <a:latin typeface="Times New Roman" panose="02020603050405020304" pitchFamily="18" charset="0"/>
                <a:cs typeface="Times New Roman" panose="02020603050405020304" pitchFamily="18" charset="0"/>
              </a:rPr>
              <a:t>жаңа идеялары </a:t>
            </a:r>
            <a:r>
              <a:rPr lang="kk-KZ"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«Педагогикалық аксиоматика» </a:t>
            </a: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атты кітабында көрініс тапты. Ғалым  педагогика ғылымы мен білім беру практикасының өзара әрекеттестігінің әдіснамасын, озат педагогикалық тәжірибені жинақтау мен пайдалану жүйесін зерттеді, руханилықты әдіснамалық тұрғыдан қарастырды. </a:t>
            </a:r>
            <a:endParaRPr lang="ru-RU" sz="2000" dirty="0">
              <a:latin typeface="Times New Roman" panose="02020603050405020304" pitchFamily="18" charset="0"/>
              <a:cs typeface="Times New Roman" panose="02020603050405020304" pitchFamily="18" charset="0"/>
            </a:endParaRPr>
          </a:p>
        </p:txBody>
      </p:sp>
      <p:sp>
        <p:nvSpPr>
          <p:cNvPr id="4" name="Пятиугольник 3"/>
          <p:cNvSpPr/>
          <p:nvPr/>
        </p:nvSpPr>
        <p:spPr>
          <a:xfrm>
            <a:off x="2497540" y="4733497"/>
            <a:ext cx="2210938"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anose="02020603050405020304" pitchFamily="18" charset="0"/>
                <a:cs typeface="Times New Roman" panose="02020603050405020304" pitchFamily="18" charset="0"/>
              </a:rPr>
              <a:t>Василий Иванович </a:t>
            </a:r>
            <a:r>
              <a:rPr lang="kk-KZ" b="1" i="1" dirty="0">
                <a:solidFill>
                  <a:schemeClr val="tx1"/>
                </a:solidFill>
                <a:latin typeface="Times New Roman" panose="02020603050405020304" pitchFamily="18" charset="0"/>
                <a:cs typeface="Times New Roman" panose="02020603050405020304" pitchFamily="18" charset="0"/>
              </a:rPr>
              <a:t>Журавлев</a:t>
            </a:r>
            <a:r>
              <a:rPr lang="kk-KZ" b="1"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849505" y="2662941"/>
            <a:ext cx="7092286" cy="1631216"/>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педагогикалық зерттеулердің бағыты ретінде прогностиканың теориясы мен әдіснамасын жасады, педагогикалық прогноздың негізгі бағыттары мен кезеңдерін анықтады. Б.С. Гершунский үздіксіз білім беру, білім беру философиясы және  прогностикасының теориясы мен практикасын зерделеді. </a:t>
            </a:r>
            <a:endParaRPr lang="ru-RU" sz="2000" dirty="0">
              <a:latin typeface="Times New Roman" panose="02020603050405020304" pitchFamily="18" charset="0"/>
              <a:cs typeface="Times New Roman" panose="02020603050405020304" pitchFamily="18" charset="0"/>
            </a:endParaRPr>
          </a:p>
        </p:txBody>
      </p:sp>
      <p:sp>
        <p:nvSpPr>
          <p:cNvPr id="8" name="Пятиугольник 7"/>
          <p:cNvSpPr/>
          <p:nvPr/>
        </p:nvSpPr>
        <p:spPr>
          <a:xfrm>
            <a:off x="2497540" y="2796161"/>
            <a:ext cx="2210938"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Гершунский Борис Семенович</a:t>
            </a:r>
            <a:r>
              <a:rPr lang="kk-KZ"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849505" y="4754165"/>
            <a:ext cx="7092286" cy="1323439"/>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педагогикалық ғылымтану, педагогика әдіснамасының ұғымдық-түсініктік аппаратын, педагогиканың басқа ғылым салаларымен байланысын, педагогикалық өлшемдер мен педагогикалық  информатика мәселелерін зерттеді. </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xmlns="" val="0"/>
              </a:ext>
            </a:extLst>
          </a:blip>
          <a:srcRect b="17574"/>
          <a:stretch/>
        </p:blipFill>
        <p:spPr>
          <a:xfrm>
            <a:off x="791570" y="596795"/>
            <a:ext cx="1564943" cy="1631216"/>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xmlns="" val="0"/>
              </a:ext>
            </a:extLst>
          </a:blip>
          <a:srcRect b="16877"/>
          <a:stretch/>
        </p:blipFill>
        <p:spPr>
          <a:xfrm>
            <a:off x="791570" y="2592091"/>
            <a:ext cx="1567910" cy="1772916"/>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1570" y="4729087"/>
            <a:ext cx="1564943" cy="1603474"/>
          </a:xfrm>
          <a:prstGeom prst="rect">
            <a:avLst/>
          </a:prstGeom>
        </p:spPr>
      </p:pic>
    </p:spTree>
    <p:extLst>
      <p:ext uri="{BB962C8B-B14F-4D97-AF65-F5344CB8AC3E}">
        <p14:creationId xmlns:p14="http://schemas.microsoft.com/office/powerpoint/2010/main" xmlns="" val="4155619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2620370" y="3275163"/>
            <a:ext cx="2063086"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Виталий Александрович Сластениннің</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767617" y="641444"/>
            <a:ext cx="7064991" cy="1938992"/>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гносеологиялық және онтологиялық деңгейдегі әрекеттік тұғырды басым бағытқа жатқызды. Әдіснаманың өзін өзі анықтау идеясын,  логикалық-әдіснамалық бағдарламасын ұсынды. Өзінің философиялық-әдіснамалық идеяларын ұйымдастырушылық-әрекеттік ойындар өткізу арқылы жүзеге асырды </a:t>
            </a:r>
            <a:r>
              <a:rPr lang="kk-KZ" sz="20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( 93 ойын жүргізді).</a:t>
            </a:r>
            <a:endParaRPr lang="ru-RU" sz="2000" dirty="0">
              <a:latin typeface="Times New Roman" panose="02020603050405020304" pitchFamily="18" charset="0"/>
              <a:cs typeface="Times New Roman" panose="02020603050405020304" pitchFamily="18" charset="0"/>
            </a:endParaRPr>
          </a:p>
        </p:txBody>
      </p:sp>
      <p:sp>
        <p:nvSpPr>
          <p:cNvPr id="4" name="Пятиугольник 3"/>
          <p:cNvSpPr/>
          <p:nvPr/>
        </p:nvSpPr>
        <p:spPr>
          <a:xfrm>
            <a:off x="2620370" y="928552"/>
            <a:ext cx="2063086"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Георгий Петрович Щедровицкий</a:t>
            </a:r>
            <a:r>
              <a:rPr lang="kk-KZ"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767617" y="3207769"/>
            <a:ext cx="7064991" cy="2246769"/>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«Тұлғаға бағдарланған кәсіптік білім беру» атты ғылыми мектебі педагогикалық білім беруге</a:t>
            </a:r>
            <a:r>
              <a:rPr lang="kk-KZ"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үлкен үлес қосты. академик В.А. Сластенин  кеңестік педагогикалық білім беру теориясының негізіне алынған ұғымдар мен заңдылықтарды табу үшін ғылыми ізденістерді ұйымдастырды. Ғылыми мектепте педагогикалық білім берудің құрылымы мен мазмұны анықталып,  жаңа моделі жасалып, іске асырылды. </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9809" y="641444"/>
            <a:ext cx="1676400" cy="1938992"/>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xmlns="" val="0"/>
              </a:ext>
            </a:extLst>
          </a:blip>
          <a:srcRect t="8160" b="8136"/>
          <a:stretch/>
        </p:blipFill>
        <p:spPr>
          <a:xfrm>
            <a:off x="859809" y="3207769"/>
            <a:ext cx="1676400" cy="2246769"/>
          </a:xfrm>
          <a:prstGeom prst="rect">
            <a:avLst/>
          </a:prstGeom>
        </p:spPr>
      </p:pic>
    </p:spTree>
    <p:extLst>
      <p:ext uri="{BB962C8B-B14F-4D97-AF65-F5344CB8AC3E}">
        <p14:creationId xmlns:p14="http://schemas.microsoft.com/office/powerpoint/2010/main" xmlns="" val="1383209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2797791" y="928552"/>
            <a:ext cx="2101755"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Юрий Васильевич Сенько</a:t>
            </a:r>
            <a:r>
              <a:rPr lang="kk-KZ"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95164" y="795332"/>
            <a:ext cx="6792036" cy="1631216"/>
          </a:xfrm>
          <a:prstGeom prst="rect">
            <a:avLst/>
          </a:prstGeom>
          <a:ln>
            <a:solidFill>
              <a:schemeClr val="tx2">
                <a:lumMod val="50000"/>
                <a:lumOff val="50000"/>
              </a:schemeClr>
            </a:solidFill>
          </a:ln>
        </p:spPr>
        <p:txBody>
          <a:bodyPr wrap="square">
            <a:spAutoFit/>
          </a:bodyPr>
          <a:lstStyle/>
          <a:p>
            <a:pPr indent="539750">
              <a:spcAft>
                <a:spcPts val="0"/>
              </a:spcAft>
            </a:pP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жалпы білім беретін және кәсіптік мектеп дидактикасы, педагогикалық зерттеулердің әдіснамасы, педагогикалық технология, педагогикалық үдерісті гуманитарландыру мәселелері бойынша   ғылыми еңбектердің авторы.</a:t>
            </a:r>
          </a:p>
          <a:p>
            <a:pPr indent="539750">
              <a:spcAft>
                <a:spcPts val="0"/>
              </a:spcAft>
            </a:pP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Пятиугольник 3"/>
          <p:cNvSpPr/>
          <p:nvPr/>
        </p:nvSpPr>
        <p:spPr>
          <a:xfrm>
            <a:off x="2797791" y="5098586"/>
            <a:ext cx="2101755"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Вершинина Надежда Александровна</a:t>
            </a:r>
            <a:r>
              <a:rPr lang="kk-KZ"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95164" y="2677740"/>
            <a:ext cx="6792035" cy="2246769"/>
          </a:xfrm>
          <a:prstGeom prst="rect">
            <a:avLst/>
          </a:prstGeom>
          <a:noFill/>
          <a:ln>
            <a:solidFill>
              <a:schemeClr val="tx2">
                <a:lumMod val="50000"/>
                <a:lumOff val="50000"/>
              </a:schemeClr>
            </a:solidFill>
          </a:ln>
        </p:spPr>
        <p:txBody>
          <a:bodyPr wrap="square">
            <a:spAutoFit/>
          </a:bodyPr>
          <a:lstStyle/>
          <a:p>
            <a:pPr algn="just"/>
            <a:r>
              <a:rPr lang="kk-KZ" sz="2000"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Оның педагогиканың әдіснамалық бағдарларын түсіндіріуі педагогиканың пәнаралық байланыстарын, ғылым философиясының тұжырымдарын таңдауды негіздеуде пайдаланылды. Ғалым білім беру философиясымен, теориялық педагогикамен, ғылым тарихымен, гуманитарлық зерттеу әдіснамасымен, отандық және шетелдік гуманитарлық ойдың тарыхымен айналысады. </a:t>
            </a: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6" name="Пятиугольник 5"/>
          <p:cNvSpPr/>
          <p:nvPr/>
        </p:nvSpPr>
        <p:spPr>
          <a:xfrm>
            <a:off x="2797791" y="3013569"/>
            <a:ext cx="2101755"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Лукацкий Михаил </a:t>
            </a:r>
            <a:r>
              <a:rPr lang="kk-KZ" b="1" i="1" dirty="0" smtClean="0">
                <a:solidFill>
                  <a:schemeClr val="tx1"/>
                </a:solidFill>
                <a:latin typeface="Times New Roman" panose="02020603050405020304" pitchFamily="18" charset="0"/>
                <a:cs typeface="Times New Roman" panose="02020603050405020304" pitchFamily="18" charset="0"/>
              </a:rPr>
              <a:t>Абрамович</a:t>
            </a:r>
            <a:r>
              <a:rPr lang="kk-KZ"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095163" y="5499004"/>
            <a:ext cx="6792035" cy="707886"/>
          </a:xfrm>
          <a:prstGeom prst="rect">
            <a:avLst/>
          </a:prstGeom>
          <a:ln>
            <a:solidFill>
              <a:schemeClr val="tx2">
                <a:lumMod val="50000"/>
                <a:lumOff val="50000"/>
              </a:schemeClr>
            </a:solidFill>
          </a:ln>
        </p:spPr>
        <p:txBody>
          <a:bodyPr wrap="square">
            <a:spAutoFit/>
          </a:bodyPr>
          <a:lstStyle/>
          <a:p>
            <a:pPr algn="just"/>
            <a:r>
              <a:rPr lang="kk-KZ" sz="2000" dirty="0" smtClean="0">
                <a:solidFill>
                  <a:srgbClr val="000000"/>
                </a:solidFill>
                <a:effectLst/>
                <a:latin typeface="Times New Roman" panose="02020603050405020304" pitchFamily="18" charset="0"/>
                <a:ea typeface="Times New Roman" panose="02020603050405020304" pitchFamily="18" charset="0"/>
              </a:rPr>
              <a:t> педагогика әдіснамасы, педагогикалық ғылымтану, бейнелеу өнерін оқыту әдістемесі мәселелерін зерттейді.</a:t>
            </a:r>
            <a:r>
              <a:rPr lang="kk-KZ" sz="2000" b="1" dirty="0" smtClean="0">
                <a:solidFill>
                  <a:srgbClr val="000000"/>
                </a:solidFill>
                <a:effectLst/>
                <a:latin typeface="Times New Roman" panose="02020603050405020304" pitchFamily="18" charset="0"/>
                <a:ea typeface="Times New Roman" panose="02020603050405020304" pitchFamily="18" charset="0"/>
              </a:rPr>
              <a:t> </a:t>
            </a:r>
            <a:endParaRPr lang="ru-RU" sz="2000" dirty="0"/>
          </a:p>
        </p:txBody>
      </p:sp>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0752" y="795332"/>
            <a:ext cx="1701421" cy="1631216"/>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xmlns="" val="0"/>
              </a:ext>
            </a:extLst>
          </a:blip>
          <a:srcRect l="19250" t="10440" r="21700"/>
          <a:stretch/>
        </p:blipFill>
        <p:spPr>
          <a:xfrm>
            <a:off x="900752" y="2674962"/>
            <a:ext cx="1701421" cy="2006220"/>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xmlns="" val="0"/>
              </a:ext>
            </a:extLst>
          </a:blip>
          <a:srcRect l="6090" t="8342" r="5484" b="11265"/>
          <a:stretch/>
        </p:blipFill>
        <p:spPr>
          <a:xfrm>
            <a:off x="900752" y="4924508"/>
            <a:ext cx="1701422" cy="1790191"/>
          </a:xfrm>
          <a:prstGeom prst="rect">
            <a:avLst/>
          </a:prstGeom>
        </p:spPr>
      </p:pic>
    </p:spTree>
    <p:extLst>
      <p:ext uri="{BB962C8B-B14F-4D97-AF65-F5344CB8AC3E}">
        <p14:creationId xmlns:p14="http://schemas.microsoft.com/office/powerpoint/2010/main" xmlns="" val="2258756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2661312" y="733777"/>
            <a:ext cx="2242781"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Бордовская Нина Валентиновна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904092" y="682486"/>
            <a:ext cx="6942161" cy="1631216"/>
          </a:xfrm>
          <a:prstGeom prst="rect">
            <a:avLst/>
          </a:prstGeom>
          <a:ln>
            <a:solidFill>
              <a:schemeClr val="tx2">
                <a:lumMod val="50000"/>
                <a:lumOff val="50000"/>
              </a:schemeClr>
            </a:solidFill>
          </a:ln>
        </p:spPr>
        <p:txBody>
          <a:bodyPr wrap="square">
            <a:spAutoFit/>
          </a:bodyPr>
          <a:lstStyle/>
          <a:p>
            <a:pPr algn="just"/>
            <a:r>
              <a:rPr lang="kk-KZ" sz="2000" dirty="0" smtClean="0">
                <a:solidFill>
                  <a:srgbClr val="000000"/>
                </a:solidFill>
                <a:effectLst/>
                <a:latin typeface="Times New Roman" panose="02020603050405020304" pitchFamily="18" charset="0"/>
                <a:ea typeface="Times New Roman" panose="02020603050405020304" pitchFamily="18" charset="0"/>
              </a:rPr>
              <a:t>педагогикалық үдеріс субъектілерінің өзіндік дамуы, педагогтің әдіснамалық мәдениеті, педагогикалық модельдеу және жобалау, педагогикалық жүйетану, фактология және праксеология, феноменология және терминология мәселелерін зерттейді. </a:t>
            </a:r>
            <a:endParaRPr lang="ru-RU" sz="2000" dirty="0"/>
          </a:p>
        </p:txBody>
      </p:sp>
      <p:sp>
        <p:nvSpPr>
          <p:cNvPr id="4" name="Пятиугольник 3"/>
          <p:cNvSpPr/>
          <p:nvPr/>
        </p:nvSpPr>
        <p:spPr>
          <a:xfrm>
            <a:off x="2661312" y="3510601"/>
            <a:ext cx="2242781"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Богусла́вский Михаи́л Ви́кторович</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904095" y="3084994"/>
            <a:ext cx="6942161" cy="2215991"/>
          </a:xfrm>
          <a:prstGeom prst="rect">
            <a:avLst/>
          </a:prstGeom>
          <a:ln>
            <a:solidFill>
              <a:schemeClr val="tx2">
                <a:lumMod val="50000"/>
                <a:lumOff val="50000"/>
              </a:schemeClr>
            </a:solidFill>
          </a:ln>
        </p:spPr>
        <p:txBody>
          <a:bodyPr wrap="square">
            <a:spAutoFit/>
          </a:bodyPr>
          <a:lstStyle/>
          <a:p>
            <a:pPr indent="270510" algn="just">
              <a:lnSpc>
                <a:spcPct val="115000"/>
              </a:lnSpc>
              <a:spcAft>
                <a:spcPts val="0"/>
              </a:spcAft>
            </a:pP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педагогика тарихын зерттеудің әдіснамалық тұғырларының жүйесін (парагдималық, өркениеттік, аксиологиялық) жасады, тарихи-педагогикалық материал негізінде эксперимент жүргізудің әдіснамасы мен технологиясын алғаш рет ұсынды, білім беру философиясы саласында ірі зерттеулерді жүргізді. </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xmlns="" val="0"/>
              </a:ext>
            </a:extLst>
          </a:blip>
          <a:srcRect l="5971" t="5749" r="8955"/>
          <a:stretch/>
        </p:blipFill>
        <p:spPr>
          <a:xfrm>
            <a:off x="791569" y="444058"/>
            <a:ext cx="1787853" cy="210807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7289" y="3008794"/>
            <a:ext cx="1787853" cy="2215991"/>
          </a:xfrm>
          <a:prstGeom prst="rect">
            <a:avLst/>
          </a:prstGeom>
        </p:spPr>
      </p:pic>
    </p:spTree>
    <p:extLst>
      <p:ext uri="{BB962C8B-B14F-4D97-AF65-F5344CB8AC3E}">
        <p14:creationId xmlns:p14="http://schemas.microsoft.com/office/powerpoint/2010/main" xmlns="" val="553927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1528548" y="1028460"/>
            <a:ext cx="3398293" cy="1064526"/>
          </a:xfrm>
          <a:prstGeom prst="homePlate">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a:solidFill>
                  <a:schemeClr val="tx1"/>
                </a:solidFill>
                <a:latin typeface="Times New Roman" panose="02020603050405020304" pitchFamily="18" charset="0"/>
                <a:cs typeface="Times New Roman" panose="02020603050405020304" pitchFamily="18" charset="0"/>
              </a:rPr>
              <a:t>«Ғылыми мектептер» </a:t>
            </a:r>
            <a:endParaRPr lang="ru-RU" sz="240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422710" y="837448"/>
            <a:ext cx="6096000" cy="1446550"/>
          </a:xfrm>
          <a:prstGeom prst="rect">
            <a:avLst/>
          </a:prstGeom>
          <a:solidFill>
            <a:schemeClr val="bg1"/>
          </a:solidFill>
          <a:ln>
            <a:solidFill>
              <a:schemeClr val="tx2">
                <a:lumMod val="50000"/>
                <a:lumOff val="50000"/>
              </a:schemeClr>
            </a:solidFill>
          </a:ln>
        </p:spPr>
        <p:txBody>
          <a:bodyPr>
            <a:spAutoFit/>
          </a:bodyPr>
          <a:lstStyle/>
          <a:p>
            <a:pPr algn="just"/>
            <a:r>
              <a:rPr lang="kk-KZ" sz="2200" dirty="0" smtClean="0">
                <a:effectLst/>
                <a:latin typeface="Times New Roman" panose="02020603050405020304" pitchFamily="18" charset="0"/>
                <a:ea typeface="Times New Roman" panose="02020603050405020304" pitchFamily="18" charset="0"/>
              </a:rPr>
              <a:t>ғылыми әрекеттің субъективті және объективті бөліктерінің сабақтастығымен, «оқытушылар» </a:t>
            </a:r>
            <a:r>
              <a:rPr lang="kk-KZ" sz="2200" dirty="0" smtClean="0">
                <a:latin typeface="Times New Roman" panose="02020603050405020304" pitchFamily="18" charset="0"/>
                <a:ea typeface="Times New Roman" panose="02020603050405020304" pitchFamily="18" charset="0"/>
              </a:rPr>
              <a:t>- «оқушылар»  </a:t>
            </a:r>
            <a:r>
              <a:rPr lang="kk-KZ" sz="2200" dirty="0" smtClean="0">
                <a:effectLst/>
                <a:latin typeface="Times New Roman" panose="02020603050405020304" pitchFamily="18" charset="0"/>
                <a:ea typeface="Times New Roman" panose="02020603050405020304" pitchFamily="18" charset="0"/>
              </a:rPr>
              <a:t>қарым-қатынасымен сипатталатын бейресми ғылыми қауымдастық.</a:t>
            </a:r>
            <a:endParaRPr lang="ru-RU" sz="2200" dirty="0"/>
          </a:p>
        </p:txBody>
      </p:sp>
      <p:sp>
        <p:nvSpPr>
          <p:cNvPr id="4" name="Прямоугольник 3"/>
          <p:cNvSpPr/>
          <p:nvPr/>
        </p:nvSpPr>
        <p:spPr>
          <a:xfrm>
            <a:off x="3577539" y="3217038"/>
            <a:ext cx="5457969" cy="584775"/>
          </a:xfrm>
          <a:prstGeom prst="rect">
            <a:avLst/>
          </a:prstGeom>
          <a:ln>
            <a:solidFill>
              <a:schemeClr val="tx2">
                <a:lumMod val="50000"/>
                <a:lumOff val="50000"/>
              </a:schemeClr>
            </a:solidFill>
          </a:ln>
        </p:spPr>
        <p:txBody>
          <a:bodyPr wrap="none">
            <a:spAutoFit/>
          </a:bodyPr>
          <a:lstStyle/>
          <a:p>
            <a:r>
              <a:rPr lang="ru-RU" sz="3200" dirty="0" err="1" smtClean="0">
                <a:effectLst/>
                <a:latin typeface="Times New Roman" panose="02020603050405020304" pitchFamily="18" charset="0"/>
                <a:ea typeface="Times New Roman" panose="02020603050405020304" pitchFamily="18" charset="0"/>
              </a:rPr>
              <a:t>Ғылыми</a:t>
            </a:r>
            <a:r>
              <a:rPr lang="ru-RU" sz="3200" dirty="0" smtClean="0">
                <a:effectLst/>
                <a:latin typeface="Times New Roman" panose="02020603050405020304" pitchFamily="18" charset="0"/>
                <a:ea typeface="Times New Roman" panose="02020603050405020304" pitchFamily="18" charset="0"/>
              </a:rPr>
              <a:t> </a:t>
            </a:r>
            <a:r>
              <a:rPr lang="ru-RU" sz="3200" dirty="0" err="1" smtClean="0">
                <a:effectLst/>
                <a:latin typeface="Times New Roman" panose="02020603050405020304" pitchFamily="18" charset="0"/>
                <a:ea typeface="Times New Roman" panose="02020603050405020304" pitchFamily="18" charset="0"/>
              </a:rPr>
              <a:t>мектеп</a:t>
            </a:r>
            <a:r>
              <a:rPr lang="en-US" sz="3200" dirty="0" smtClean="0">
                <a:effectLst/>
                <a:latin typeface="Times New Roman" panose="02020603050405020304" pitchFamily="18" charset="0"/>
                <a:ea typeface="Times New Roman" panose="02020603050405020304" pitchFamily="18" charset="0"/>
              </a:rPr>
              <a:t> – </a:t>
            </a:r>
            <a:r>
              <a:rPr lang="ru-RU" sz="3200" dirty="0" err="1" smtClean="0">
                <a:effectLst/>
                <a:latin typeface="Times New Roman" panose="02020603050405020304" pitchFamily="18" charset="0"/>
                <a:ea typeface="Times New Roman" panose="02020603050405020304" pitchFamily="18" charset="0"/>
              </a:rPr>
              <a:t>ашық</a:t>
            </a:r>
            <a:r>
              <a:rPr lang="ru-RU" sz="3200" dirty="0" smtClean="0">
                <a:effectLst/>
                <a:latin typeface="Times New Roman" panose="02020603050405020304" pitchFamily="18" charset="0"/>
                <a:ea typeface="Times New Roman" panose="02020603050405020304" pitchFamily="18" charset="0"/>
              </a:rPr>
              <a:t> </a:t>
            </a:r>
            <a:r>
              <a:rPr lang="ru-RU" sz="3200" dirty="0" err="1" smtClean="0">
                <a:effectLst/>
                <a:latin typeface="Times New Roman" panose="02020603050405020304" pitchFamily="18" charset="0"/>
                <a:ea typeface="Times New Roman" panose="02020603050405020304" pitchFamily="18" charset="0"/>
              </a:rPr>
              <a:t>жүйе</a:t>
            </a:r>
            <a:r>
              <a:rPr lang="en-US" sz="3200" dirty="0" smtClean="0">
                <a:effectLst/>
                <a:latin typeface="Times New Roman" panose="02020603050405020304" pitchFamily="18" charset="0"/>
                <a:ea typeface="Times New Roman" panose="02020603050405020304" pitchFamily="18" charset="0"/>
              </a:rPr>
              <a:t>.</a:t>
            </a:r>
            <a:endParaRPr lang="ru-RU" sz="3200" dirty="0"/>
          </a:p>
        </p:txBody>
      </p:sp>
      <p:sp>
        <p:nvSpPr>
          <p:cNvPr id="5" name="Стрелка вниз 4"/>
          <p:cNvSpPr/>
          <p:nvPr/>
        </p:nvSpPr>
        <p:spPr>
          <a:xfrm>
            <a:off x="4353636" y="4476466"/>
            <a:ext cx="3862316" cy="1569492"/>
          </a:xfrm>
          <a:prstGeom prst="downArrow">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735235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2715903" y="738723"/>
            <a:ext cx="2047165"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Владимир Ильич Загвязинский</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76800" y="593731"/>
            <a:ext cx="6901218" cy="1631216"/>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rPr>
              <a:t>педагогикалық  үдерістің  қозғаушы  күштері,  оқыту  үдерісінің  кіріккен  бөліктері  туралы  тұжырымдаманы  негіздеп,  жоғары  мектептің  дидактикасы  мен  әдістемесіне, педагогикалық зерттеу әдіснамасына   зор  үлес  қосты.</a:t>
            </a:r>
          </a:p>
          <a:p>
            <a:pPr algn="just"/>
            <a:endParaRPr lang="ru-RU" sz="2000" dirty="0"/>
          </a:p>
        </p:txBody>
      </p:sp>
      <p:sp>
        <p:nvSpPr>
          <p:cNvPr id="4" name="Пятиугольник 3"/>
          <p:cNvSpPr/>
          <p:nvPr/>
        </p:nvSpPr>
        <p:spPr>
          <a:xfrm>
            <a:off x="2715902" y="2814727"/>
            <a:ext cx="2047165"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Борытко Николай Михайлович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76800" y="2680363"/>
            <a:ext cx="6901218" cy="1631216"/>
          </a:xfrm>
          <a:prstGeom prst="rect">
            <a:avLst/>
          </a:prstGeom>
          <a:ln>
            <a:solidFill>
              <a:schemeClr val="tx2">
                <a:lumMod val="50000"/>
                <a:lumOff val="50000"/>
              </a:schemeClr>
            </a:solidFill>
          </a:ln>
        </p:spPr>
        <p:txBody>
          <a:bodyPr wrap="square">
            <a:spAutoFit/>
          </a:bodyPr>
          <a:lstStyle/>
          <a:p>
            <a:pPr algn="just"/>
            <a:r>
              <a:rPr lang="kk-KZ" sz="2000" dirty="0" smtClean="0">
                <a:solidFill>
                  <a:srgbClr val="000000"/>
                </a:solidFill>
                <a:effectLst/>
                <a:latin typeface="Times New Roman" panose="02020603050405020304" pitchFamily="18" charset="0"/>
                <a:ea typeface="Times New Roman" panose="02020603050405020304" pitchFamily="18" charset="0"/>
              </a:rPr>
              <a:t>педагогикалық зерттеу әдіснамасы, кәсіптік білім, тәрбиенің теориясы мен әдістемесі, білім берудегі инновациялық үдерістер, педагогикалық диагностика мәселелерімен айналысады.</a:t>
            </a:r>
          </a:p>
          <a:p>
            <a:pPr algn="just"/>
            <a:endParaRPr lang="ru-RU" sz="2000" dirty="0"/>
          </a:p>
        </p:txBody>
      </p:sp>
      <p:sp>
        <p:nvSpPr>
          <p:cNvPr id="6" name="Пятиугольник 5"/>
          <p:cNvSpPr/>
          <p:nvPr/>
        </p:nvSpPr>
        <p:spPr>
          <a:xfrm>
            <a:off x="2715903" y="4961814"/>
            <a:ext cx="2047165" cy="136477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Игорь Адамович Липский</a:t>
            </a:r>
            <a:r>
              <a:rPr lang="kk-KZ" i="1"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876800" y="4674706"/>
            <a:ext cx="6901218" cy="1938992"/>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rPr>
              <a:t>әлеуметтік педагогика ғылымы мен тәжірибесінің негізін қалаушы, әлеуметтік педагогика әдіснамасын зерделеді, ол өзінің идеяларын,  зерттеулерінің нәтижелерін Әлеуметтік қызметкерлер мен әлеуметтік педагогтардың Халықаралық ассоциациясының бағдарын ұстана отырып әлемдік деңгейде талқылауға шығарып отырды.</a:t>
            </a:r>
            <a:endParaRPr lang="ru-RU" sz="2000" dirty="0"/>
          </a:p>
        </p:txBody>
      </p:sp>
      <p:pic>
        <p:nvPicPr>
          <p:cNvPr id="8" name="Рисунок 7"/>
          <p:cNvPicPr>
            <a:picLocks noChangeAspect="1"/>
          </p:cNvPicPr>
          <p:nvPr/>
        </p:nvPicPr>
        <p:blipFill rotWithShape="1">
          <a:blip r:embed="rId2">
            <a:extLst>
              <a:ext uri="{28A0092B-C50C-407E-A947-70E740481C1C}">
                <a14:useLocalDpi xmlns:a14="http://schemas.microsoft.com/office/drawing/2010/main" xmlns="" val="0"/>
              </a:ext>
            </a:extLst>
          </a:blip>
          <a:srcRect b="13928"/>
          <a:stretch/>
        </p:blipFill>
        <p:spPr>
          <a:xfrm>
            <a:off x="798203" y="617276"/>
            <a:ext cx="1831440" cy="1607671"/>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8203" y="2680363"/>
            <a:ext cx="1831440" cy="1631216"/>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xmlns="" val="0"/>
              </a:ext>
            </a:extLst>
          </a:blip>
          <a:srcRect l="4490" t="3998" r="35343" b="38792"/>
          <a:stretch/>
        </p:blipFill>
        <p:spPr>
          <a:xfrm>
            <a:off x="827785" y="4520840"/>
            <a:ext cx="1831252" cy="2092858"/>
          </a:xfrm>
          <a:prstGeom prst="rect">
            <a:avLst/>
          </a:prstGeom>
        </p:spPr>
      </p:pic>
    </p:spTree>
    <p:extLst>
      <p:ext uri="{BB962C8B-B14F-4D97-AF65-F5344CB8AC3E}">
        <p14:creationId xmlns:p14="http://schemas.microsoft.com/office/powerpoint/2010/main" xmlns="" val="3985688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2579427" y="770649"/>
            <a:ext cx="1981198" cy="1097793"/>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Лев Владимирович  Мардахаев</a:t>
            </a:r>
            <a:r>
              <a:rPr lang="kk-KZ" b="1"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726673" y="580882"/>
            <a:ext cx="7078639" cy="1477328"/>
          </a:xfrm>
          <a:prstGeom prst="rect">
            <a:avLst/>
          </a:prstGeom>
          <a:ln>
            <a:solidFill>
              <a:schemeClr val="tx2">
                <a:lumMod val="50000"/>
                <a:lumOff val="50000"/>
              </a:schemeClr>
            </a:solidFill>
          </a:ln>
        </p:spPr>
        <p:txBody>
          <a:bodyPr wrap="square">
            <a:spAutoFit/>
          </a:bodyPr>
          <a:lstStyle/>
          <a:p>
            <a:pPr algn="just"/>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әлеуметтік педагогиканың әдіснамасының құрылымы мен мазмұнын жасап шығарды, әлеуметтік педагогика оқулықтарының авторы, студенттер мен магистранттардың ғылыми-зерттеу жұмысы технологиясын жасап шығарды.</a:t>
            </a:r>
          </a:p>
          <a:p>
            <a:pPr algn="just"/>
            <a:endParaRPr lang="ru-RU" dirty="0">
              <a:latin typeface="Times New Roman" panose="02020603050405020304" pitchFamily="18" charset="0"/>
              <a:cs typeface="Times New Roman" panose="02020603050405020304" pitchFamily="18" charset="0"/>
            </a:endParaRPr>
          </a:p>
        </p:txBody>
      </p:sp>
      <p:sp>
        <p:nvSpPr>
          <p:cNvPr id="4" name="Пятиугольник 3"/>
          <p:cNvSpPr/>
          <p:nvPr/>
        </p:nvSpPr>
        <p:spPr>
          <a:xfrm>
            <a:off x="2579426" y="2679767"/>
            <a:ext cx="1981197" cy="1097793"/>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Наталья Николаевна Найденова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726671" y="2300996"/>
            <a:ext cx="7078639" cy="1754326"/>
          </a:xfrm>
          <a:prstGeom prst="rect">
            <a:avLst/>
          </a:prstGeom>
          <a:ln>
            <a:solidFill>
              <a:schemeClr val="tx2">
                <a:lumMod val="50000"/>
                <a:lumOff val="50000"/>
              </a:schemeClr>
            </a:solidFill>
          </a:ln>
        </p:spPr>
        <p:txBody>
          <a:bodyPr wrap="square">
            <a:spAutoFit/>
          </a:bodyPr>
          <a:lstStyle/>
          <a:p>
            <a:pPr algn="just"/>
            <a:r>
              <a:rPr lang="kk-KZ" dirty="0" smtClean="0">
                <a:solidFill>
                  <a:srgbClr val="000000"/>
                </a:solidFill>
                <a:effectLst/>
                <a:latin typeface="Times New Roman" panose="02020603050405020304" pitchFamily="18" charset="0"/>
                <a:ea typeface="Times New Roman" panose="02020603050405020304" pitchFamily="18" charset="0"/>
              </a:rPr>
              <a:t>ғылыми жұмысының негізгі бағыттары – білім беру сапасын өлшеу, халықаралық салыстырмалы зерттеулер және түрлі елдердегі тестілеу әдіснамасы, мультиплексті бақылау-өлшеу материалдарын дайындау, құзыреттілік пен жалпы функционалдық сауаттылықты бағалау, мониторингтік зерттеу әдіснамасы; кәсіптік және бейіндік білім берудегі өлшемдер.</a:t>
            </a:r>
            <a:endParaRPr lang="ru-RU" dirty="0"/>
          </a:p>
        </p:txBody>
      </p:sp>
      <p:sp>
        <p:nvSpPr>
          <p:cNvPr id="6" name="Пятиугольник 5"/>
          <p:cNvSpPr/>
          <p:nvPr/>
        </p:nvSpPr>
        <p:spPr>
          <a:xfrm>
            <a:off x="2579427" y="4811687"/>
            <a:ext cx="1981197" cy="132525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Шавади Мадов-Хаджиевич Арсалиев</a:t>
            </a:r>
            <a:r>
              <a:rPr lang="kk-KZ" b="1"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726671" y="4320153"/>
            <a:ext cx="7078639" cy="2308324"/>
          </a:xfrm>
          <a:prstGeom prst="rect">
            <a:avLst/>
          </a:prstGeom>
          <a:ln>
            <a:solidFill>
              <a:schemeClr val="tx2">
                <a:lumMod val="50000"/>
                <a:lumOff val="50000"/>
              </a:schemeClr>
            </a:solidFill>
          </a:ln>
        </p:spPr>
        <p:txBody>
          <a:bodyPr wrap="square">
            <a:spAutoFit/>
          </a:bodyPr>
          <a:lstStyle/>
          <a:p>
            <a:pPr algn="just"/>
            <a:r>
              <a:rPr lang="kk-KZ" dirty="0" smtClean="0">
                <a:effectLst/>
                <a:latin typeface="Times New Roman" panose="02020603050405020304" pitchFamily="18" charset="0"/>
                <a:ea typeface="Times New Roman" panose="02020603050405020304" pitchFamily="18" charset="0"/>
              </a:rPr>
              <a:t>Ғалым «Заманауи этнопедагогиканың әдіснамасы» деген монографиясында әлемнің   заманауи бейнесіне сәйкес, этнопедагогикалық зерттеулердің философиялық негіздеріне экзистенциализм, прагматизм, диалектикалық материализм, неотомизм, неопозитивизм, «өмір философиясы», фрейдизм және  неофрейдизм, бихевиоризм, эволюционизм және неоэволюционизм, диффузионизм, функционализм, мәдени релятивизм алынуын дәлелдеді. </a:t>
            </a:r>
            <a:endParaRPr lang="ru-RU" dirty="0"/>
          </a:p>
        </p:txBody>
      </p:sp>
      <p:pic>
        <p:nvPicPr>
          <p:cNvPr id="8" name="Рисунок 7"/>
          <p:cNvPicPr>
            <a:picLocks noChangeAspect="1"/>
          </p:cNvPicPr>
          <p:nvPr/>
        </p:nvPicPr>
        <p:blipFill rotWithShape="1">
          <a:blip r:embed="rId2">
            <a:extLst>
              <a:ext uri="{28A0092B-C50C-407E-A947-70E740481C1C}">
                <a14:useLocalDpi xmlns:a14="http://schemas.microsoft.com/office/drawing/2010/main" xmlns="" val="0"/>
              </a:ext>
            </a:extLst>
          </a:blip>
          <a:srcRect b="8489"/>
          <a:stretch/>
        </p:blipFill>
        <p:spPr>
          <a:xfrm>
            <a:off x="818866" y="580882"/>
            <a:ext cx="1594513" cy="1477328"/>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xmlns="" val="0"/>
              </a:ext>
            </a:extLst>
          </a:blip>
          <a:srcRect l="8542" t="4175" r="6706" b="6696"/>
          <a:stretch/>
        </p:blipFill>
        <p:spPr>
          <a:xfrm>
            <a:off x="818865" y="2402006"/>
            <a:ext cx="1610435" cy="1653316"/>
          </a:xfrm>
          <a:prstGeom prst="rect">
            <a:avLst/>
          </a:prstGeom>
        </p:spPr>
      </p:pic>
      <p:pic>
        <p:nvPicPr>
          <p:cNvPr id="10" name="Рисунок 9"/>
          <p:cNvPicPr>
            <a:picLocks noChangeAspect="1"/>
          </p:cNvPicPr>
          <p:nvPr/>
        </p:nvPicPr>
        <p:blipFill rotWithShape="1">
          <a:blip r:embed="rId4" cstate="print">
            <a:extLst>
              <a:ext uri="{28A0092B-C50C-407E-A947-70E740481C1C}">
                <a14:useLocalDpi xmlns:a14="http://schemas.microsoft.com/office/drawing/2010/main" xmlns="" val="0"/>
              </a:ext>
            </a:extLst>
          </a:blip>
          <a:srcRect l="28447" t="7881" r="20627" b="10474"/>
          <a:stretch/>
        </p:blipFill>
        <p:spPr>
          <a:xfrm>
            <a:off x="816590" y="4405277"/>
            <a:ext cx="1596789" cy="2223200"/>
          </a:xfrm>
          <a:prstGeom prst="rect">
            <a:avLst/>
          </a:prstGeom>
        </p:spPr>
      </p:pic>
    </p:spTree>
    <p:extLst>
      <p:ext uri="{BB962C8B-B14F-4D97-AF65-F5344CB8AC3E}">
        <p14:creationId xmlns:p14="http://schemas.microsoft.com/office/powerpoint/2010/main" xmlns="" val="3256549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1946" y="2190828"/>
            <a:ext cx="10454185" cy="1963294"/>
          </a:xfrm>
          <a:prstGeom prst="rect">
            <a:avLst/>
          </a:prstGeom>
          <a:ln>
            <a:solidFill>
              <a:schemeClr val="tx2">
                <a:lumMod val="50000"/>
                <a:lumOff val="50000"/>
              </a:schemeClr>
            </a:solidFill>
          </a:ln>
        </p:spPr>
        <p:txBody>
          <a:bodyPr wrap="square">
            <a:spAutoFit/>
          </a:bodyPr>
          <a:lstStyle/>
          <a:p>
            <a:pPr algn="ctr">
              <a:lnSpc>
                <a:spcPct val="115000"/>
              </a:lnSpc>
              <a:spcAft>
                <a:spcPts val="0"/>
              </a:spcAft>
            </a:pPr>
            <a:r>
              <a:rPr lang="kk-KZ" sz="3600" b="1" dirty="0" smtClean="0">
                <a:effectLst/>
                <a:latin typeface="Times New Roman" panose="02020603050405020304" pitchFamily="18" charset="0"/>
                <a:ea typeface="Times New Roman" panose="02020603050405020304" pitchFamily="18" charset="0"/>
                <a:cs typeface="Times New Roman" panose="02020603050405020304" pitchFamily="18" charset="0"/>
              </a:rPr>
              <a:t>Қазақстан және Ресей ғылыми мектепттері аясында педагогика әдіснамасын зерттеуші ғалымдар</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15166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p:cNvSpPr/>
          <p:nvPr/>
        </p:nvSpPr>
        <p:spPr>
          <a:xfrm>
            <a:off x="2565779" y="941695"/>
            <a:ext cx="1910686" cy="1978925"/>
          </a:xfrm>
          <a:prstGeom prst="rightArrow">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a:solidFill>
                  <a:schemeClr val="tx1"/>
                </a:solidFill>
                <a:latin typeface="Times New Roman" panose="02020603050405020304" pitchFamily="18" charset="0"/>
                <a:cs typeface="Times New Roman" panose="02020603050405020304" pitchFamily="18" charset="0"/>
              </a:rPr>
              <a:t>Владимир Георгиевич Храпченков</a:t>
            </a:r>
            <a:endParaRPr lang="ru-RU">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90196" y="598312"/>
            <a:ext cx="7269707" cy="2862322"/>
          </a:xfrm>
          <a:prstGeom prst="rect">
            <a:avLst/>
          </a:prstGeom>
          <a:ln>
            <a:solidFill>
              <a:schemeClr val="tx2">
                <a:lumMod val="50000"/>
                <a:lumOff val="50000"/>
              </a:schemeClr>
            </a:solidFill>
          </a:ln>
        </p:spPr>
        <p:txBody>
          <a:bodyPr wrap="square">
            <a:spAutoFit/>
          </a:bodyPr>
          <a:lstStyle/>
          <a:p>
            <a:pPr algn="just"/>
            <a:r>
              <a:rPr lang="kk-KZ" dirty="0" smtClean="0">
                <a:effectLst/>
                <a:latin typeface="Times New Roman" panose="02020603050405020304" pitchFamily="18" charset="0"/>
                <a:ea typeface="Times New Roman" panose="02020603050405020304" pitchFamily="18" charset="0"/>
              </a:rPr>
              <a:t>тарихи-педагогикалық зерттеулерде тарихи-мәдени, жүйелік-құрылымдық, әлеуметтік-формациялық, тұтастық, кешенді және басқа тұғырларды кеңінен қолдану тиістілігін </a:t>
            </a:r>
            <a:r>
              <a:rPr lang="kk-KZ" dirty="0" smtClean="0">
                <a:latin typeface="Times New Roman" panose="02020603050405020304" pitchFamily="18" charset="0"/>
                <a:ea typeface="Times New Roman" panose="02020603050405020304" pitchFamily="18" charset="0"/>
              </a:rPr>
              <a:t>дәлелдед</a:t>
            </a:r>
            <a:r>
              <a:rPr lang="kk-KZ" dirty="0" smtClean="0">
                <a:effectLst/>
                <a:latin typeface="Times New Roman" panose="02020603050405020304" pitchFamily="18" charset="0"/>
                <a:ea typeface="Times New Roman" panose="02020603050405020304" pitchFamily="18" charset="0"/>
              </a:rPr>
              <a:t>і. Оның  «Тарихи-педагогикалық зерттеудің әдіснамасы мен әдістері», «Тарихи-педагогикалық зерттеулердегі кезеңдерге бөлу мәселелері» атты еңбектері  тарихи-педагогикалық зерттеулердің сауатты жүргізілуіне септігін тигізді. «Қазақстанда жалпы орта білім беруді дамытудың үрдістері мен ерекшеліктері» атты монографиясында В.Г. Храпченков педагогикалық және тарихи-педагогикалық зерттеулердің әдіснамасының дамуын жеті кезеңге бөліп терең талдаған. </a:t>
            </a:r>
            <a:endParaRPr lang="ru-RU" dirty="0"/>
          </a:p>
        </p:txBody>
      </p:sp>
      <p:sp>
        <p:nvSpPr>
          <p:cNvPr id="4" name="Стрелка вправо 3"/>
          <p:cNvSpPr/>
          <p:nvPr/>
        </p:nvSpPr>
        <p:spPr>
          <a:xfrm>
            <a:off x="2565779" y="3837296"/>
            <a:ext cx="1910686" cy="1853820"/>
          </a:xfrm>
          <a:prstGeom prst="rightArrow">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Нұрғалиева Гүл Құмашқызы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590195" y="3837296"/>
            <a:ext cx="7269707" cy="2031325"/>
          </a:xfrm>
          <a:prstGeom prst="rect">
            <a:avLst/>
          </a:prstGeom>
          <a:ln>
            <a:solidFill>
              <a:schemeClr val="tx2">
                <a:lumMod val="50000"/>
                <a:lumOff val="50000"/>
              </a:schemeClr>
            </a:solidFill>
          </a:ln>
        </p:spPr>
        <p:txBody>
          <a:bodyPr wrap="square">
            <a:spAutoFit/>
          </a:bodyPr>
          <a:lstStyle/>
          <a:p>
            <a:pPr algn="just"/>
            <a:r>
              <a:rPr lang="kk-KZ" dirty="0" smtClean="0">
                <a:effectLst/>
                <a:latin typeface="Times New Roman" panose="02020603050405020304" pitchFamily="18" charset="0"/>
                <a:ea typeface="Times New Roman" panose="02020603050405020304" pitchFamily="18" charset="0"/>
              </a:rPr>
              <a:t>Оның ғылыми-зерттеу бағыты: педагогикадағы аксиологиялық тұғыр, тұлғаны дамытудың педагогикалық технологиясы, педагогикалық валеология, кәсіптік білім беру тұжырымдамасы, қашықтан оқыту жүйесі, білім беруді ақпараттандыру технологиясы. </a:t>
            </a:r>
            <a:r>
              <a:rPr lang="ru-RU" dirty="0" smtClean="0">
                <a:effectLst/>
                <a:latin typeface="Times New Roman" panose="02020603050405020304" pitchFamily="18" charset="0"/>
                <a:ea typeface="Times New Roman" panose="02020603050405020304" pitchFamily="18" charset="0"/>
              </a:rPr>
              <a:t>«Сравнительная педагогика», «Педагогика профессионального образования» </a:t>
            </a:r>
            <a:r>
              <a:rPr lang="ru-RU" dirty="0" err="1" smtClean="0">
                <a:effectLst/>
                <a:latin typeface="Times New Roman" panose="02020603050405020304" pitchFamily="18" charset="0"/>
                <a:ea typeface="Times New Roman" panose="02020603050405020304" pitchFamily="18" charset="0"/>
              </a:rPr>
              <a:t>оқулықтарының</a:t>
            </a:r>
            <a:r>
              <a:rPr lang="ru-RU" dirty="0" smtClean="0">
                <a:effectLst/>
                <a:latin typeface="Times New Roman" panose="02020603050405020304" pitchFamily="18" charset="0"/>
                <a:ea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rPr>
              <a:t>қосалқы</a:t>
            </a:r>
            <a:r>
              <a:rPr lang="ru-RU" dirty="0" smtClean="0">
                <a:effectLst/>
                <a:latin typeface="Times New Roman" panose="02020603050405020304" pitchFamily="18" charset="0"/>
                <a:ea typeface="Times New Roman" panose="02020603050405020304" pitchFamily="18" charset="0"/>
              </a:rPr>
              <a:t> авторы, «Преемственность в развитии научной школы» </a:t>
            </a:r>
            <a:r>
              <a:rPr lang="ru-RU" dirty="0" err="1" smtClean="0">
                <a:effectLst/>
                <a:latin typeface="Times New Roman" panose="02020603050405020304" pitchFamily="18" charset="0"/>
                <a:ea typeface="Times New Roman" panose="02020603050405020304" pitchFamily="18" charset="0"/>
              </a:rPr>
              <a:t>атты</a:t>
            </a:r>
            <a:r>
              <a:rPr lang="ru-RU" dirty="0" smtClean="0">
                <a:effectLst/>
                <a:latin typeface="Times New Roman" panose="02020603050405020304" pitchFamily="18" charset="0"/>
                <a:ea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rPr>
              <a:t>ғылымтанулық</a:t>
            </a:r>
            <a:r>
              <a:rPr lang="ru-RU" dirty="0" smtClean="0">
                <a:effectLst/>
                <a:latin typeface="Times New Roman" panose="02020603050405020304" pitchFamily="18" charset="0"/>
                <a:ea typeface="Times New Roman" panose="02020603050405020304" pitchFamily="18" charset="0"/>
              </a:rPr>
              <a:t> монография </a:t>
            </a:r>
            <a:r>
              <a:rPr lang="ru-RU" dirty="0" err="1" smtClean="0">
                <a:effectLst/>
                <a:latin typeface="Times New Roman" panose="02020603050405020304" pitchFamily="18" charset="0"/>
                <a:ea typeface="Times New Roman" panose="02020603050405020304" pitchFamily="18" charset="0"/>
              </a:rPr>
              <a:t>жазып</a:t>
            </a:r>
            <a:r>
              <a:rPr lang="ru-RU" dirty="0" smtClean="0">
                <a:effectLst/>
                <a:latin typeface="Times New Roman" panose="02020603050405020304" pitchFamily="18" charset="0"/>
                <a:ea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rPr>
              <a:t>шығарды</a:t>
            </a:r>
            <a:r>
              <a:rPr lang="ru-RU" dirty="0" smtClean="0">
                <a:effectLst/>
                <a:latin typeface="Times New Roman" panose="02020603050405020304" pitchFamily="18" charset="0"/>
                <a:ea typeface="Times New Roman" panose="02020603050405020304" pitchFamily="18" charset="0"/>
              </a:rPr>
              <a:t>. </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2513" y="941694"/>
            <a:ext cx="1619535" cy="197892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2513" y="3837296"/>
            <a:ext cx="1619535" cy="1853820"/>
          </a:xfrm>
          <a:prstGeom prst="rect">
            <a:avLst/>
          </a:prstGeom>
        </p:spPr>
      </p:pic>
    </p:spTree>
    <p:extLst>
      <p:ext uri="{BB962C8B-B14F-4D97-AF65-F5344CB8AC3E}">
        <p14:creationId xmlns:p14="http://schemas.microsoft.com/office/powerpoint/2010/main" xmlns="" val="686911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p:cNvSpPr/>
          <p:nvPr/>
        </p:nvSpPr>
        <p:spPr>
          <a:xfrm>
            <a:off x="2702257" y="561833"/>
            <a:ext cx="2188189" cy="1894764"/>
          </a:xfrm>
          <a:prstGeom prst="rightArrow">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a:solidFill>
                  <a:schemeClr val="tx1"/>
                </a:solidFill>
                <a:latin typeface="Times New Roman" panose="02020603050405020304" pitchFamily="18" charset="0"/>
                <a:cs typeface="Times New Roman" panose="02020603050405020304" pitchFamily="18" charset="0"/>
              </a:rPr>
              <a:t>Қалкеева</a:t>
            </a:r>
            <a:r>
              <a:rPr lang="ru-RU" b="1" i="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Қамарияш</a:t>
            </a:r>
            <a:r>
              <a:rPr lang="ru-RU" b="1" i="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Райханқызы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13275" y="770551"/>
            <a:ext cx="6901217" cy="1631216"/>
          </a:xfrm>
          <a:prstGeom prst="rect">
            <a:avLst/>
          </a:prstGeom>
          <a:ln>
            <a:solidFill>
              <a:schemeClr val="tx2">
                <a:lumMod val="50000"/>
                <a:lumOff val="50000"/>
              </a:schemeClr>
            </a:solidFill>
          </a:ln>
        </p:spPr>
        <p:txBody>
          <a:bodyPr wrap="square">
            <a:spAutoFit/>
          </a:bodyPr>
          <a:lstStyle/>
          <a:p>
            <a:pPr algn="just"/>
            <a:r>
              <a:rPr lang="ru-RU" sz="2000" dirty="0" smtClean="0">
                <a:effectLst/>
                <a:latin typeface="Times New Roman" panose="02020603050405020304" pitchFamily="18" charset="0"/>
                <a:ea typeface="Times New Roman" panose="02020603050405020304" pitchFamily="18" charset="0"/>
              </a:rPr>
              <a:t>Оның </a:t>
            </a:r>
            <a:r>
              <a:rPr lang="ru-RU" sz="2000" dirty="0" err="1" smtClean="0">
                <a:effectLst/>
                <a:latin typeface="Times New Roman" panose="02020603050405020304" pitchFamily="18" charset="0"/>
                <a:ea typeface="Times New Roman" panose="02020603050405020304" pitchFamily="18" charset="0"/>
              </a:rPr>
              <a:t>ғылыми</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іздені</a:t>
            </a:r>
            <a:r>
              <a:rPr lang="kk-KZ" sz="2000" dirty="0" smtClean="0">
                <a:effectLst/>
                <a:latin typeface="Times New Roman" panose="02020603050405020304" pitchFamily="18" charset="0"/>
                <a:ea typeface="Times New Roman" panose="02020603050405020304" pitchFamily="18" charset="0"/>
              </a:rPr>
              <a:t>ст</a:t>
            </a:r>
            <a:r>
              <a:rPr lang="ru-RU" sz="2000" dirty="0" err="1" smtClean="0">
                <a:effectLst/>
                <a:latin typeface="Times New Roman" panose="02020603050405020304" pitchFamily="18" charset="0"/>
                <a:ea typeface="Times New Roman" panose="02020603050405020304" pitchFamily="18" charset="0"/>
              </a:rPr>
              <a:t>ері</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Қазақстан</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педагогикасы</a:t>
            </a:r>
            <a:r>
              <a:rPr lang="ru-RU" sz="2000" dirty="0" smtClean="0">
                <a:effectLst/>
                <a:latin typeface="Times New Roman" panose="02020603050405020304" pitchFamily="18" charset="0"/>
                <a:ea typeface="Times New Roman" panose="02020603050405020304" pitchFamily="18" charset="0"/>
              </a:rPr>
              <a:t> мен </a:t>
            </a:r>
            <a:r>
              <a:rPr lang="ru-RU" sz="2000" dirty="0" err="1" smtClean="0">
                <a:effectLst/>
                <a:latin typeface="Times New Roman" panose="02020603050405020304" pitchFamily="18" charset="0"/>
                <a:ea typeface="Times New Roman" panose="02020603050405020304" pitchFamily="18" charset="0"/>
              </a:rPr>
              <a:t>білім</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тарихы</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және</a:t>
            </a:r>
            <a:r>
              <a:rPr lang="ru-RU" sz="2000" dirty="0" smtClean="0">
                <a:effectLst/>
                <a:latin typeface="Times New Roman" panose="02020603050405020304" pitchFamily="18" charset="0"/>
                <a:ea typeface="Times New Roman" panose="02020603050405020304" pitchFamily="18" charset="0"/>
              </a:rPr>
              <a:t> педагогика </a:t>
            </a:r>
            <a:r>
              <a:rPr lang="ru-RU" sz="2000" dirty="0" err="1" smtClean="0">
                <a:effectLst/>
                <a:latin typeface="Times New Roman" panose="02020603050405020304" pitchFamily="18" charset="0"/>
                <a:ea typeface="Times New Roman" panose="02020603050405020304" pitchFamily="18" charset="0"/>
              </a:rPr>
              <a:t>ғылымының</a:t>
            </a:r>
            <a:r>
              <a:rPr lang="ru-RU" sz="2000" dirty="0" smtClean="0">
                <a:effectLst/>
                <a:latin typeface="Times New Roman" panose="02020603050405020304" pitchFamily="18" charset="0"/>
                <a:ea typeface="Times New Roman" panose="02020603050405020304" pitchFamily="18" charset="0"/>
              </a:rPr>
              <a:t> дидактика </a:t>
            </a:r>
            <a:r>
              <a:rPr lang="ru-RU" sz="2000" dirty="0" err="1" smtClean="0">
                <a:effectLst/>
                <a:latin typeface="Times New Roman" panose="02020603050405020304" pitchFamily="18" charset="0"/>
                <a:ea typeface="Times New Roman" panose="02020603050405020304" pitchFamily="18" charset="0"/>
              </a:rPr>
              <a:t>салаларына</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бағытталған</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Қазақстан</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педагогикасы</a:t>
            </a:r>
            <a:r>
              <a:rPr lang="ru-RU" sz="2000" dirty="0" smtClean="0">
                <a:effectLst/>
                <a:latin typeface="Times New Roman" panose="02020603050405020304" pitchFamily="18" charset="0"/>
                <a:ea typeface="Times New Roman" panose="02020603050405020304" pitchFamily="18" charset="0"/>
              </a:rPr>
              <a:t> мен </a:t>
            </a:r>
            <a:r>
              <a:rPr lang="ru-RU" sz="2000" dirty="0" err="1" smtClean="0">
                <a:effectLst/>
                <a:latin typeface="Times New Roman" panose="02020603050405020304" pitchFamily="18" charset="0"/>
                <a:ea typeface="Times New Roman" panose="02020603050405020304" pitchFamily="18" charset="0"/>
              </a:rPr>
              <a:t>білім</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тарихы</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атты</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жаңа</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оқу</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пәнін</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жасап</a:t>
            </a:r>
            <a:r>
              <a:rPr lang="ru-RU" sz="2000" dirty="0" smtClean="0">
                <a:effectLst/>
                <a:latin typeface="Times New Roman" panose="02020603050405020304" pitchFamily="18" charset="0"/>
                <a:ea typeface="Times New Roman" panose="02020603050405020304" pitchFamily="18" charset="0"/>
              </a:rPr>
              <a:t>, оны педагог </a:t>
            </a:r>
            <a:r>
              <a:rPr lang="ru-RU" sz="2000" dirty="0" err="1" smtClean="0">
                <a:effectLst/>
                <a:latin typeface="Times New Roman" panose="02020603050405020304" pitchFamily="18" charset="0"/>
                <a:ea typeface="Times New Roman" panose="02020603050405020304" pitchFamily="18" charset="0"/>
              </a:rPr>
              <a:t>мамандар</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дайындау</a:t>
            </a:r>
            <a:r>
              <a:rPr lang="kk-KZ" sz="2000" dirty="0" smtClean="0">
                <a:effectLst/>
                <a:latin typeface="Times New Roman" panose="02020603050405020304" pitchFamily="18" charset="0"/>
                <a:ea typeface="Times New Roman" panose="02020603050405020304" pitchFamily="18" charset="0"/>
              </a:rPr>
              <a:t> жүйесіне</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оқу</a:t>
            </a:r>
            <a:r>
              <a:rPr lang="ru-RU" sz="2000" dirty="0" smtClean="0">
                <a:effectLst/>
                <a:latin typeface="Times New Roman" panose="02020603050405020304" pitchFamily="18" charset="0"/>
                <a:ea typeface="Times New Roman" panose="02020603050405020304" pitchFamily="18" charset="0"/>
              </a:rPr>
              <a:t> ү</a:t>
            </a:r>
            <a:r>
              <a:rPr lang="kk-KZ" sz="2000" dirty="0" smtClean="0">
                <a:effectLst/>
                <a:latin typeface="Times New Roman" panose="02020603050405020304" pitchFamily="18" charset="0"/>
                <a:ea typeface="Times New Roman" panose="02020603050405020304" pitchFamily="18" charset="0"/>
              </a:rPr>
              <a:t>дер</a:t>
            </a:r>
            <a:r>
              <a:rPr lang="ru-RU" sz="2000" dirty="0" err="1" smtClean="0">
                <a:effectLst/>
                <a:latin typeface="Times New Roman" panose="02020603050405020304" pitchFamily="18" charset="0"/>
                <a:ea typeface="Times New Roman" panose="02020603050405020304" pitchFamily="18" charset="0"/>
              </a:rPr>
              <a:t>ісіне</a:t>
            </a:r>
            <a:r>
              <a:rPr lang="ru-RU" sz="2000" dirty="0" smtClean="0">
                <a:effectLst/>
                <a:latin typeface="Times New Roman" panose="02020603050405020304" pitchFamily="18" charset="0"/>
                <a:ea typeface="Times New Roman" panose="02020603050405020304" pitchFamily="18" charset="0"/>
              </a:rPr>
              <a:t> </a:t>
            </a:r>
            <a:r>
              <a:rPr lang="ru-RU" sz="2000" dirty="0" err="1" smtClean="0">
                <a:effectLst/>
                <a:latin typeface="Times New Roman" panose="02020603050405020304" pitchFamily="18" charset="0"/>
                <a:ea typeface="Times New Roman" panose="02020603050405020304" pitchFamily="18" charset="0"/>
              </a:rPr>
              <a:t>енгізді</a:t>
            </a:r>
            <a:r>
              <a:rPr lang="kk-KZ" sz="2000" dirty="0" smtClean="0">
                <a:effectLst/>
                <a:latin typeface="Times New Roman" panose="02020603050405020304" pitchFamily="18" charset="0"/>
                <a:ea typeface="Times New Roman" panose="02020603050405020304" pitchFamily="18" charset="0"/>
              </a:rPr>
              <a:t>. </a:t>
            </a:r>
            <a:endParaRPr lang="ru-RU" sz="2000" dirty="0"/>
          </a:p>
        </p:txBody>
      </p:sp>
      <p:sp>
        <p:nvSpPr>
          <p:cNvPr id="4" name="Стрелка вправо 3"/>
          <p:cNvSpPr/>
          <p:nvPr/>
        </p:nvSpPr>
        <p:spPr>
          <a:xfrm>
            <a:off x="2702257" y="2611272"/>
            <a:ext cx="2188187" cy="1960728"/>
          </a:xfrm>
          <a:prstGeom prst="rightArrow">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anose="02020603050405020304" pitchFamily="18" charset="0"/>
                <a:cs typeface="Times New Roman" panose="02020603050405020304" pitchFamily="18" charset="0"/>
              </a:rPr>
              <a:t>Мақпал </a:t>
            </a:r>
            <a:r>
              <a:rPr lang="kk-KZ" b="1" i="1" dirty="0">
                <a:solidFill>
                  <a:schemeClr val="tx1"/>
                </a:solidFill>
                <a:latin typeface="Times New Roman" panose="02020603050405020304" pitchFamily="18" charset="0"/>
                <a:cs typeface="Times New Roman" panose="02020603050405020304" pitchFamily="18" charset="0"/>
              </a:rPr>
              <a:t>Жұмабайқызы  Жадрина</a:t>
            </a:r>
            <a:r>
              <a:rPr lang="kk-KZ"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13274" y="5045319"/>
            <a:ext cx="6901217" cy="1323439"/>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rPr>
              <a:t>Оның оқу құралы ғылым философиясы тұрғысынан педагогикалық зерттеуді ұйымдастыруға арналды. Ғылыми-педагогикалық зерттеулер технологиясы </a:t>
            </a:r>
            <a:r>
              <a:rPr lang="kk-KZ" sz="2000" b="1" i="1" dirty="0" smtClean="0">
                <a:effectLst/>
                <a:latin typeface="Times New Roman" panose="02020603050405020304" pitchFamily="18" charset="0"/>
                <a:ea typeface="Times New Roman" panose="02020603050405020304" pitchFamily="18" charset="0"/>
              </a:rPr>
              <a:t>В.В. Егоров пен Э.Г. Скибицкийдің</a:t>
            </a:r>
            <a:r>
              <a:rPr lang="kk-KZ" sz="2000" dirty="0" smtClean="0">
                <a:effectLst/>
                <a:latin typeface="Times New Roman" panose="02020603050405020304" pitchFamily="18" charset="0"/>
                <a:ea typeface="Times New Roman" panose="02020603050405020304" pitchFamily="18" charset="0"/>
              </a:rPr>
              <a:t> кітабында көрініс тапты. </a:t>
            </a:r>
            <a:endParaRPr lang="ru-RU" sz="2000" dirty="0"/>
          </a:p>
        </p:txBody>
      </p:sp>
      <p:sp>
        <p:nvSpPr>
          <p:cNvPr id="6" name="Прямоугольник 5"/>
          <p:cNvSpPr/>
          <p:nvPr/>
        </p:nvSpPr>
        <p:spPr>
          <a:xfrm>
            <a:off x="5013274" y="2929916"/>
            <a:ext cx="6901217" cy="1323439"/>
          </a:xfrm>
          <a:prstGeom prst="rect">
            <a:avLst/>
          </a:prstGeom>
          <a:ln>
            <a:solidFill>
              <a:schemeClr val="tx2">
                <a:lumMod val="50000"/>
                <a:lumOff val="50000"/>
              </a:schemeClr>
            </a:solidFill>
          </a:ln>
        </p:spPr>
        <p:txBody>
          <a:bodyPr wrap="square">
            <a:spAutoFit/>
          </a:bodyPr>
          <a:lstStyle/>
          <a:p>
            <a:endParaRPr lang="ru-RU" sz="2000" dirty="0" smtClean="0">
              <a:latin typeface="Times New Roman" panose="02020603050405020304" pitchFamily="18" charset="0"/>
              <a:cs typeface="Times New Roman" panose="02020603050405020304" pitchFamily="18" charset="0"/>
            </a:endParaRPr>
          </a:p>
          <a:p>
            <a:r>
              <a:rPr lang="ru-RU" sz="2000" dirty="0" err="1" smtClean="0">
                <a:latin typeface="Times New Roman" panose="02020603050405020304" pitchFamily="18" charset="0"/>
                <a:cs typeface="Times New Roman" panose="02020603050405020304" pitchFamily="18" charset="0"/>
              </a:rPr>
              <a:t>білім</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беру </a:t>
            </a:r>
            <a:r>
              <a:rPr lang="ru-RU" sz="2000" dirty="0" err="1">
                <a:latin typeface="Times New Roman" panose="02020603050405020304" pitchFamily="18" charset="0"/>
                <a:cs typeface="Times New Roman" panose="02020603050405020304" pitchFamily="18" charset="0"/>
              </a:rPr>
              <a:t>мазмұнын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құрастыруда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құзыреттілік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тұғырды</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негіздеген</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2702257" y="4726675"/>
            <a:ext cx="2188187" cy="1960728"/>
          </a:xfrm>
          <a:prstGeom prst="rightArrow">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a:solidFill>
                  <a:schemeClr val="tx1"/>
                </a:solidFill>
                <a:latin typeface="Times New Roman" panose="02020603050405020304" pitchFamily="18" charset="0"/>
                <a:cs typeface="Times New Roman" panose="02020603050405020304" pitchFamily="18" charset="0"/>
              </a:rPr>
              <a:t>Қ. Кертаева</a:t>
            </a:r>
            <a:endParaRPr lang="ru-RU" b="1" i="1" dirty="0">
              <a:solidFill>
                <a:schemeClr val="tx1"/>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8048" y="770551"/>
            <a:ext cx="1651380" cy="1686046"/>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8048" y="2611273"/>
            <a:ext cx="1651378" cy="1960728"/>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xmlns="" val="0"/>
              </a:ext>
            </a:extLst>
          </a:blip>
          <a:srcRect b="8353"/>
          <a:stretch/>
        </p:blipFill>
        <p:spPr>
          <a:xfrm>
            <a:off x="928048" y="4726675"/>
            <a:ext cx="1651378" cy="1960728"/>
          </a:xfrm>
          <a:prstGeom prst="rect">
            <a:avLst/>
          </a:prstGeom>
        </p:spPr>
      </p:pic>
    </p:spTree>
    <p:extLst>
      <p:ext uri="{BB962C8B-B14F-4D97-AF65-F5344CB8AC3E}">
        <p14:creationId xmlns:p14="http://schemas.microsoft.com/office/powerpoint/2010/main" xmlns="" val="2852785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2596" y="682505"/>
            <a:ext cx="10981899" cy="1485663"/>
          </a:xfrm>
          <a:prstGeom prst="rect">
            <a:avLst/>
          </a:prstGeom>
          <a:ln>
            <a:solidFill>
              <a:schemeClr val="tx2">
                <a:lumMod val="50000"/>
                <a:lumOff val="50000"/>
              </a:schemeClr>
            </a:solidFill>
          </a:ln>
        </p:spPr>
        <p:txBody>
          <a:bodyPr wrap="square">
            <a:spAutoFit/>
          </a:bodyPr>
          <a:lstStyle/>
          <a:p>
            <a:pPr marL="457200" indent="449580" algn="just">
              <a:lnSpc>
                <a:spcPct val="115000"/>
              </a:lnSpc>
              <a:spcAft>
                <a:spcPts val="0"/>
              </a:spcAft>
            </a:pP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Биыл құрылғанына </a:t>
            </a:r>
            <a:r>
              <a:rPr lang="kk-KZ" sz="2000" b="1" dirty="0" smtClean="0">
                <a:effectLst/>
                <a:latin typeface="Times New Roman" panose="02020603050405020304" pitchFamily="18" charset="0"/>
                <a:ea typeface="Calibri" panose="020F0502020204030204" pitchFamily="34" charset="0"/>
                <a:cs typeface="Times New Roman" panose="02020603050405020304" pitchFamily="18" charset="0"/>
              </a:rPr>
              <a:t>80 жылдығын атап отырған Әл-Фараби атындағы Қазақ ұлттық университетінің педагогика  және білім беру менеджменті кафедрасында</a:t>
            </a: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 жалпы және этникалық педагогиканың әдіснамасы бойынша іргелі ғылыми мектеп қалыптасты. Кафедрада өз зерттеулерін жүргізіп, оның нәтижелерін білім беру үдерісіне енгізген ғалымдар баршылық.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Стрелка вниз 2"/>
          <p:cNvSpPr/>
          <p:nvPr/>
        </p:nvSpPr>
        <p:spPr>
          <a:xfrm>
            <a:off x="3957850" y="2388357"/>
            <a:ext cx="4339988" cy="1433015"/>
          </a:xfrm>
          <a:prstGeom prst="downArrow">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32596" y="4021149"/>
            <a:ext cx="10981899" cy="1323439"/>
          </a:xfrm>
          <a:prstGeom prst="rect">
            <a:avLst/>
          </a:prstGeom>
          <a:ln>
            <a:solidFill>
              <a:schemeClr val="tx2">
                <a:lumMod val="50000"/>
                <a:lumOff val="50000"/>
              </a:schemeClr>
            </a:solidFill>
          </a:ln>
        </p:spPr>
        <p:txBody>
          <a:bodyPr wrap="square">
            <a:spAutoFit/>
          </a:bodyPr>
          <a:lstStyle/>
          <a:p>
            <a:pPr algn="just"/>
            <a:r>
              <a:rPr lang="ru-RU" sz="2000" dirty="0" smtClean="0">
                <a:effectLst/>
                <a:latin typeface="Times New Roman" panose="02020603050405020304" pitchFamily="18" charset="0"/>
                <a:ea typeface="Times New Roman" panose="02020603050405020304" pitchFamily="18" charset="0"/>
              </a:rPr>
              <a:t> </a:t>
            </a:r>
            <a:r>
              <a:rPr lang="kk-KZ" sz="2000" dirty="0" smtClean="0">
                <a:effectLst/>
                <a:latin typeface="Times New Roman" panose="02020603050405020304" pitchFamily="18" charset="0"/>
                <a:ea typeface="Times New Roman" panose="02020603050405020304" pitchFamily="18" charset="0"/>
              </a:rPr>
              <a:t>Қазақстанның білім беру ісіне айрықша үлес қосқан танымал ғалымдар </a:t>
            </a:r>
            <a:r>
              <a:rPr lang="kk-KZ" sz="2000" b="1" i="1" dirty="0" smtClean="0">
                <a:effectLst/>
                <a:latin typeface="Times New Roman" panose="02020603050405020304" pitchFamily="18" charset="0"/>
                <a:ea typeface="Times New Roman" panose="02020603050405020304" pitchFamily="18" charset="0"/>
              </a:rPr>
              <a:t> Сұлтан Қожахметов</a:t>
            </a:r>
            <a:r>
              <a:rPr lang="kk-KZ" sz="2000" dirty="0" smtClean="0">
                <a:effectLst/>
                <a:latin typeface="Times New Roman" panose="02020603050405020304" pitchFamily="18" charset="0"/>
                <a:ea typeface="Times New Roman" panose="02020603050405020304" pitchFamily="18" charset="0"/>
              </a:rPr>
              <a:t> пен </a:t>
            </a:r>
            <a:r>
              <a:rPr lang="kk-KZ" sz="2000" b="1" i="1" dirty="0" smtClean="0">
                <a:effectLst/>
                <a:latin typeface="Times New Roman" panose="02020603050405020304" pitchFamily="18" charset="0"/>
                <a:ea typeface="Times New Roman" panose="02020603050405020304" pitchFamily="18" charset="0"/>
              </a:rPr>
              <a:t>Шәкір Қоқымбаев</a:t>
            </a:r>
            <a:r>
              <a:rPr lang="kk-KZ" sz="2000" dirty="0" smtClean="0">
                <a:effectLst/>
                <a:latin typeface="Times New Roman" panose="02020603050405020304" pitchFamily="18" charset="0"/>
                <a:ea typeface="Times New Roman" panose="02020603050405020304" pitchFamily="18" charset="0"/>
              </a:rPr>
              <a:t> дидактика мен тәрбиенің қағидаларын жүйеледі.    Кеңестік мектептің тарихын терең зерттеген </a:t>
            </a:r>
            <a:r>
              <a:rPr lang="kk-KZ" sz="2000" b="1" i="1" dirty="0" smtClean="0">
                <a:effectLst/>
                <a:latin typeface="Times New Roman" panose="02020603050405020304" pitchFamily="18" charset="0"/>
                <a:ea typeface="Times New Roman" panose="02020603050405020304" pitchFamily="18" charset="0"/>
              </a:rPr>
              <a:t>Әбдіхамит Сембаев</a:t>
            </a:r>
            <a:r>
              <a:rPr lang="kk-KZ" sz="2000" dirty="0" smtClean="0">
                <a:effectLst/>
                <a:latin typeface="Times New Roman" panose="02020603050405020304" pitchFamily="18" charset="0"/>
                <a:ea typeface="Times New Roman" panose="02020603050405020304" pitchFamily="18" charset="0"/>
              </a:rPr>
              <a:t>  еліміздегі педагогикалық зерттеулерді үйлестіре басқарды, әрі білім беру мазмұны мен оқыту әдістерін жетілдіруге ат салысты.</a:t>
            </a:r>
            <a:endParaRPr lang="ru-RU" sz="2000" dirty="0"/>
          </a:p>
        </p:txBody>
      </p:sp>
    </p:spTree>
    <p:extLst>
      <p:ext uri="{BB962C8B-B14F-4D97-AF65-F5344CB8AC3E}">
        <p14:creationId xmlns:p14="http://schemas.microsoft.com/office/powerpoint/2010/main" xmlns="" val="1471360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0143" y="1652097"/>
            <a:ext cx="10435987" cy="4401205"/>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rPr>
              <a:t>      Қазақстанда педагогика мен психология ғылымдарын дамытушы қоғам қайраткері, дипломат, академик, университеттің педагогика және психология кафедрасының негізін қалаған  </a:t>
            </a:r>
            <a:r>
              <a:rPr lang="kk-KZ" sz="2000" b="1" i="1" dirty="0" smtClean="0">
                <a:effectLst/>
                <a:latin typeface="Times New Roman" panose="02020603050405020304" pitchFamily="18" charset="0"/>
                <a:ea typeface="Times New Roman" panose="02020603050405020304" pitchFamily="18" charset="0"/>
              </a:rPr>
              <a:t>Төлеген Тәжібаев</a:t>
            </a:r>
            <a:r>
              <a:rPr lang="kk-KZ" sz="2000" dirty="0" smtClean="0">
                <a:effectLst/>
                <a:latin typeface="Times New Roman" panose="02020603050405020304" pitchFamily="18" charset="0"/>
                <a:ea typeface="Times New Roman" panose="02020603050405020304" pitchFamily="18" charset="0"/>
              </a:rPr>
              <a:t> болатын. Ол еліміздегі  тарихи–педагогикалық және салыстырмалы педагогикалық зерттеу әдіснамасының негізін салушы.</a:t>
            </a:r>
            <a:r>
              <a:rPr lang="kk-KZ" sz="2000" b="1" dirty="0" smtClean="0">
                <a:effectLst/>
                <a:latin typeface="Times New Roman" panose="02020603050405020304" pitchFamily="18" charset="0"/>
                <a:ea typeface="Times New Roman" panose="02020603050405020304" pitchFamily="18" charset="0"/>
              </a:rPr>
              <a:t> </a:t>
            </a:r>
          </a:p>
          <a:p>
            <a:pPr algn="just"/>
            <a:r>
              <a:rPr lang="kk-KZ" sz="2000" dirty="0" smtClean="0">
                <a:effectLst/>
                <a:latin typeface="Times New Roman" panose="02020603050405020304" pitchFamily="18" charset="0"/>
                <a:ea typeface="Times New Roman" panose="02020603050405020304" pitchFamily="18" charset="0"/>
              </a:rPr>
              <a:t>      Бұл ғалымдардың  идеяларын әрі қарай дамытушы </a:t>
            </a:r>
            <a:r>
              <a:rPr lang="kk-KZ" sz="2000" b="1" i="1" dirty="0" smtClean="0">
                <a:effectLst/>
                <a:latin typeface="Times New Roman" panose="02020603050405020304" pitchFamily="18" charset="0"/>
                <a:ea typeface="Times New Roman" panose="02020603050405020304" pitchFamily="18" charset="0"/>
              </a:rPr>
              <a:t>Қартбай Бекенұлы Бержанов</a:t>
            </a:r>
            <a:r>
              <a:rPr lang="kk-KZ" sz="2000" i="1" dirty="0" smtClean="0">
                <a:effectLst/>
                <a:latin typeface="Times New Roman" panose="02020603050405020304" pitchFamily="18" charset="0"/>
                <a:ea typeface="Times New Roman" panose="02020603050405020304" pitchFamily="18" charset="0"/>
              </a:rPr>
              <a:t>.</a:t>
            </a:r>
            <a:r>
              <a:rPr lang="kk-KZ" sz="2000" dirty="0" smtClean="0">
                <a:effectLst/>
                <a:latin typeface="Times New Roman" panose="02020603050405020304" pitchFamily="18" charset="0"/>
                <a:ea typeface="Times New Roman" panose="02020603050405020304" pitchFamily="18" charset="0"/>
              </a:rPr>
              <a:t> Қартбай Бекенұлы  халық ағарту саласындағы орыс-қазақ ынтымағын зерделеді, оқу-ағартудағы халықтар достығы ұстанымын негіздеді, С. Мусинмен бірге «Педагогика тарихы» оқулығын жазды. </a:t>
            </a:r>
          </a:p>
          <a:p>
            <a:pPr algn="just"/>
            <a:r>
              <a:rPr lang="kk-KZ" sz="2000" dirty="0" smtClean="0">
                <a:effectLst/>
                <a:latin typeface="Times New Roman" panose="02020603050405020304" pitchFamily="18" charset="0"/>
                <a:ea typeface="Times New Roman" panose="02020603050405020304" pitchFamily="18" charset="0"/>
              </a:rPr>
              <a:t>      Кафедраның ғылыми дәстүрін сабақтастыра дамытқан  </a:t>
            </a:r>
            <a:r>
              <a:rPr lang="kk-KZ" sz="2000" b="1" i="1" dirty="0" smtClean="0">
                <a:effectLst/>
                <a:latin typeface="Times New Roman" panose="02020603050405020304" pitchFamily="18" charset="0"/>
                <a:ea typeface="Times New Roman" panose="02020603050405020304" pitchFamily="18" charset="0"/>
              </a:rPr>
              <a:t>Хасен Қуандықұлы Арғынов</a:t>
            </a:r>
            <a:r>
              <a:rPr lang="kk-KZ" sz="2000" b="1" dirty="0" smtClean="0">
                <a:effectLst/>
                <a:latin typeface="Times New Roman" panose="02020603050405020304" pitchFamily="18" charset="0"/>
                <a:ea typeface="Times New Roman" panose="02020603050405020304" pitchFamily="18" charset="0"/>
              </a:rPr>
              <a:t> </a:t>
            </a:r>
            <a:r>
              <a:rPr lang="kk-KZ" sz="2000" dirty="0" smtClean="0">
                <a:effectLst/>
                <a:latin typeface="Times New Roman" panose="02020603050405020304" pitchFamily="18" charset="0"/>
                <a:ea typeface="Times New Roman" panose="02020603050405020304" pitchFamily="18" charset="0"/>
              </a:rPr>
              <a:t>мектептегі қазақ тілі пәнін оқытудың қағидаларын тұжырымдап, осы пәннің дидактикасын жаңа теориялық білімдермен байытты.</a:t>
            </a:r>
          </a:p>
          <a:p>
            <a:pPr algn="just"/>
            <a:r>
              <a:rPr lang="kk-KZ" sz="2000" dirty="0" smtClean="0">
                <a:effectLst/>
                <a:latin typeface="Times New Roman" panose="02020603050405020304" pitchFamily="18" charset="0"/>
                <a:ea typeface="Times New Roman" panose="02020603050405020304" pitchFamily="18" charset="0"/>
              </a:rPr>
              <a:t>      Профессор </a:t>
            </a:r>
            <a:r>
              <a:rPr lang="kk-KZ" sz="2000" b="1" i="1" dirty="0" smtClean="0">
                <a:effectLst/>
                <a:latin typeface="Times New Roman" panose="02020603050405020304" pitchFamily="18" charset="0"/>
                <a:ea typeface="Times New Roman" panose="02020603050405020304" pitchFamily="18" charset="0"/>
              </a:rPr>
              <a:t>Зәуреш Абдразақовна Исаева</a:t>
            </a:r>
            <a:r>
              <a:rPr lang="kk-KZ" sz="2000" dirty="0" smtClean="0">
                <a:effectLst/>
                <a:latin typeface="Times New Roman" panose="02020603050405020304" pitchFamily="18" charset="0"/>
                <a:ea typeface="Times New Roman" panose="02020603050405020304" pitchFamily="18" charset="0"/>
              </a:rPr>
              <a:t> университеттік білім беру жүйесіндегі педагогтың кәсіптік-зерттеушілік мәдениетін қалыптастыру жүйесін жасады және тәжірибеде іске асырды.</a:t>
            </a:r>
            <a:endParaRPr lang="ru-RU" sz="2000" dirty="0"/>
          </a:p>
        </p:txBody>
      </p:sp>
    </p:spTree>
    <p:extLst>
      <p:ext uri="{BB962C8B-B14F-4D97-AF65-F5344CB8AC3E}">
        <p14:creationId xmlns:p14="http://schemas.microsoft.com/office/powerpoint/2010/main" xmlns="" val="2421998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94832" y="345544"/>
            <a:ext cx="1926040" cy="2503852"/>
          </a:xfrm>
          <a:prstGeom prst="rect">
            <a:avLst/>
          </a:prstGeom>
          <a:ln>
            <a:noFill/>
          </a:ln>
        </p:spPr>
      </p:pic>
      <p:sp>
        <p:nvSpPr>
          <p:cNvPr id="3" name="Прямоугольник 2"/>
          <p:cNvSpPr/>
          <p:nvPr/>
        </p:nvSpPr>
        <p:spPr>
          <a:xfrm>
            <a:off x="3921456" y="345544"/>
            <a:ext cx="7829266" cy="2301977"/>
          </a:xfrm>
          <a:prstGeom prst="rect">
            <a:avLst/>
          </a:prstGeom>
          <a:ln>
            <a:solidFill>
              <a:schemeClr val="tx2">
                <a:lumMod val="50000"/>
                <a:lumOff val="50000"/>
              </a:schemeClr>
            </a:solidFill>
          </a:ln>
        </p:spPr>
        <p:txBody>
          <a:bodyPr wrap="square">
            <a:spAutoFit/>
          </a:bodyPr>
          <a:lstStyle/>
          <a:p>
            <a:pPr marL="457200" indent="449580" algn="just">
              <a:lnSpc>
                <a:spcPct val="115000"/>
              </a:lnSpc>
              <a:spcAft>
                <a:spcPts val="0"/>
              </a:spcAft>
            </a:pP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Қазақстанда психологияның тарихын зерттеуші, оың ұғымдық-терминологиялық негізін қалаушы </a:t>
            </a:r>
            <a:r>
              <a:rPr lang="kk-KZ" b="1" i="1" dirty="0" smtClean="0">
                <a:effectLst/>
                <a:latin typeface="Times New Roman" panose="02020603050405020304" pitchFamily="18" charset="0"/>
                <a:ea typeface="Calibri" panose="020F0502020204030204" pitchFamily="34" charset="0"/>
                <a:cs typeface="Times New Roman" panose="02020603050405020304" pitchFamily="18" charset="0"/>
              </a:rPr>
              <a:t>Құбығұл Бозайұлы Жарықбаевтың</a:t>
            </a: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 жеті монография, елуден аса оқулық пен оқу құралдары және сегіз жүзден астам ғылыми еңбектері бар. Қ.Б. Жарықбаев «Қазақ психологиясының тарихы», «Педагогикалық психология», «Жоғары мектептегі психология»  атты  теориялық курстар бойынша дәрістер жүргізуде.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rotWithShape="1">
          <a:blip r:embed="rId3"/>
          <a:srcRect t="6162" b="10446"/>
          <a:stretch/>
        </p:blipFill>
        <p:spPr>
          <a:xfrm>
            <a:off x="1294832" y="3166281"/>
            <a:ext cx="1926040" cy="2770496"/>
          </a:xfrm>
          <a:prstGeom prst="rect">
            <a:avLst/>
          </a:prstGeom>
          <a:ln>
            <a:noFill/>
          </a:ln>
        </p:spPr>
      </p:pic>
      <p:sp>
        <p:nvSpPr>
          <p:cNvPr id="5" name="Прямоугольник 4"/>
          <p:cNvSpPr/>
          <p:nvPr/>
        </p:nvSpPr>
        <p:spPr>
          <a:xfrm>
            <a:off x="3921456" y="2849396"/>
            <a:ext cx="7829266" cy="3914918"/>
          </a:xfrm>
          <a:prstGeom prst="rect">
            <a:avLst/>
          </a:prstGeom>
          <a:ln>
            <a:solidFill>
              <a:schemeClr val="tx2">
                <a:lumMod val="50000"/>
                <a:lumOff val="50000"/>
              </a:schemeClr>
            </a:solidFill>
          </a:ln>
        </p:spPr>
        <p:txBody>
          <a:bodyPr wrap="square">
            <a:spAutoFit/>
          </a:bodyPr>
          <a:lstStyle/>
          <a:p>
            <a:pPr marL="457200" indent="449580" algn="just">
              <a:lnSpc>
                <a:spcPct val="115000"/>
              </a:lnSpc>
              <a:spcAft>
                <a:spcPts val="0"/>
              </a:spcAft>
            </a:pP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Қазақстан Республикасының егемендігі оқу-тәрбие үдерісіндегі қазақ халқы этнопедагогикасы дәстүрлерін зерттеу мен қолдануға жаңа серпін берді. Бұл бағытта педагогика ғылымдарының докторы, профессор</a:t>
            </a:r>
            <a:r>
              <a:rPr lang="kk-KZ" b="1" i="1" dirty="0" smtClean="0">
                <a:effectLst/>
                <a:latin typeface="Times New Roman" panose="02020603050405020304" pitchFamily="18" charset="0"/>
                <a:ea typeface="Calibri" panose="020F0502020204030204" pitchFamily="34" charset="0"/>
                <a:cs typeface="Times New Roman" panose="02020603050405020304" pitchFamily="18" charset="0"/>
              </a:rPr>
              <a:t> Әдібай Табылдыұлы Табылдиевтің</a:t>
            </a: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 қосқан үлесі зор. </a:t>
            </a:r>
          </a:p>
          <a:p>
            <a:pPr marL="457200" indent="449580" algn="just">
              <a:lnSpc>
                <a:spcPct val="115000"/>
              </a:lnSpc>
              <a:spcAft>
                <a:spcPts val="0"/>
              </a:spcAft>
            </a:pP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Ә.Т. Табылдиевтің «Қазақтың халықтық педагогикасы және тәрбиесі» монографиясы мен өзге де ғылыми еңбектері республикада қазақ этнопедагогикасының ғылыми бағыт және оқу пәні ретінде дамуына арналған. Ол алты монография мен бес оқулық жазды, соның ішінде «Ұлттық тәрбие иірімдері», «Қазақ этнопедагогикасы», «Қазақ этнопедагогикасың оқытудың әдістемесі», «Қазақ этнопедагогикасындағы құқық тәрбиесі» атты еңбектерін ерекше атауға болады.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59496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44871" y="417464"/>
            <a:ext cx="7160525" cy="3189078"/>
          </a:xfrm>
          <a:prstGeom prst="rect">
            <a:avLst/>
          </a:prstGeom>
          <a:ln>
            <a:solidFill>
              <a:schemeClr val="tx2">
                <a:lumMod val="50000"/>
                <a:lumOff val="50000"/>
              </a:schemeClr>
            </a:solidFill>
          </a:ln>
        </p:spPr>
        <p:txBody>
          <a:bodyPr wrap="square">
            <a:spAutoFit/>
          </a:bodyPr>
          <a:lstStyle/>
          <a:p>
            <a:pPr marL="457200" indent="449580" algn="just">
              <a:lnSpc>
                <a:spcPct val="115000"/>
              </a:lnSpc>
              <a:spcAft>
                <a:spcPts val="0"/>
              </a:spcAft>
            </a:pP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Этнопедагогикалық зерттеулер таным үдерісінің түрі ретінде ұлттық тәрбиелік-білімдік дәстүрлерді мақсатты және жүйелі зерделеу арқылы халықтың педагогикалық мәдениеті туралы шынайы білімдерді  қалыптастырады. Этнопедагогикалық зерттеулердің әдіснамасы мен әдістерін зерттеуде профессор </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Клара Жантөреқызы Қожахметованың </a:t>
            </a: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үлесі баршылық. Ол - Қазақстанда және шетелде этнопедагогика саласындағы танымал ғалым. Профессор этнопедагогиканың теориялық-әдіснамалық жүйесінің,   салыстырмалы этнопедагогиканың негізін салды, жастарға көпмәдени, рухани-адамгершілік білім беру тетіктерін жан-жақты қарастырды, отандық тәрбие жүйесінің моделінің гендерлік мәселелерін зерделеді.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91319" y="3650968"/>
            <a:ext cx="11414077" cy="3207032"/>
          </a:xfrm>
          <a:prstGeom prst="rect">
            <a:avLst/>
          </a:prstGeom>
        </p:spPr>
        <p:txBody>
          <a:bodyPr wrap="square">
            <a:spAutoFit/>
          </a:bodyPr>
          <a:lstStyle/>
          <a:p>
            <a:pPr marL="457200" indent="449580" algn="just">
              <a:lnSpc>
                <a:spcPct val="115000"/>
              </a:lnSpc>
              <a:spcAft>
                <a:spcPts val="0"/>
              </a:spcAft>
            </a:pP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Педагогика мен педагогика тарихы әдіснамасын зерттеген  ғалымдар қатарына  </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И.Б. Мадин, З.Ұ. Жантікеева  А. Омаров, Л.К. Түркпенова, Е.Б. Дайрабаев, В.И Копылов, А.А. Айтбаева </a:t>
            </a:r>
            <a:r>
              <a:rPr lang="kk-KZ" sz="1600" b="1" dirty="0" smtClean="0">
                <a:effectLst/>
                <a:latin typeface="Times New Roman" panose="02020603050405020304" pitchFamily="18" charset="0"/>
                <a:ea typeface="Calibri" panose="020F0502020204030204" pitchFamily="34" charset="0"/>
                <a:cs typeface="Times New Roman" panose="02020603050405020304" pitchFamily="18" charset="0"/>
              </a:rPr>
              <a:t>жатады.</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 Имаш Барғанұлы Мадин</a:t>
            </a:r>
            <a:r>
              <a:rPr lang="kk-KZ" sz="1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қазақстандық педагогика ғылымының даму тарихын  жан-жақты қарастырды</a:t>
            </a:r>
            <a:r>
              <a:rPr lang="kk-KZ"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Злиман Ұрбосынқызы Жантікеева</a:t>
            </a:r>
            <a:r>
              <a:rPr lang="kk-KZ"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академик Юрий Константинович Бабанскиймен авторлық бірлестікте «Жоғары мектеп педагогикасы» оқулығын жазды</a:t>
            </a:r>
            <a:r>
              <a:rPr lang="kk-KZ"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Әбдірейім Омаров </a:t>
            </a: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педагогика тарихын оқыту мәселелерін қарастырды. </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Ерғали Бейсенбайұлы Дайрабаев</a:t>
            </a: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  педагогика пәнінің негіздерін пайымдады. </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Лидия Кенжеқызы Түркпенова </a:t>
            </a: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мектептен тыс тәрбиеның әдістемелік жүйесін жасады. </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Тұрсын Мешітбайұлы Мешітбаев  </a:t>
            </a: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жалпы және этникалық педагогиканы оқыту әдістемесімен айналысты. </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Владимир Иванович Копылов </a:t>
            </a: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педагог мамандардың біліктілігін жетілдірудің әдіснамалық негіздерін жүйеледі. </a:t>
            </a:r>
            <a:r>
              <a:rPr lang="kk-KZ" sz="1600" b="1" i="1" dirty="0" smtClean="0">
                <a:effectLst/>
                <a:latin typeface="Times New Roman" panose="02020603050405020304" pitchFamily="18" charset="0"/>
                <a:ea typeface="Calibri" panose="020F0502020204030204" pitchFamily="34" charset="0"/>
                <a:cs typeface="Times New Roman" panose="02020603050405020304" pitchFamily="18" charset="0"/>
              </a:rPr>
              <a:t>Айгүлім Боранғалиевна Айтбаеваның «</a:t>
            </a:r>
            <a:r>
              <a:rPr lang="kk-KZ" sz="1600" dirty="0" smtClean="0">
                <a:effectLst/>
                <a:latin typeface="Times New Roman" panose="02020603050405020304" pitchFamily="18" charset="0"/>
                <a:ea typeface="Calibri" panose="020F0502020204030204" pitchFamily="34" charset="0"/>
                <a:cs typeface="Times New Roman" panose="02020603050405020304" pitchFamily="18" charset="0"/>
              </a:rPr>
              <a:t>Қазақстандағы тарихи-педагогикалық зерттеулердің әдіснамасы мен әдістерінің даму тенденциялары» атты монографиясында академик Т. Тәжібаевтың тарихи-педагогикалық зерттеу әдіснамасының мазмұнын зерттеу тұғырларымен байытты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кожахметова"/>
          <p:cNvPicPr/>
          <p:nvPr/>
        </p:nvPicPr>
        <p:blipFill>
          <a:blip r:embed="rId2"/>
          <a:srcRect/>
          <a:stretch>
            <a:fillRect/>
          </a:stretch>
        </p:blipFill>
        <p:spPr bwMode="auto">
          <a:xfrm>
            <a:off x="1555844" y="417464"/>
            <a:ext cx="2715905" cy="2994476"/>
          </a:xfrm>
          <a:prstGeom prst="rect">
            <a:avLst/>
          </a:prstGeom>
          <a:noFill/>
        </p:spPr>
      </p:pic>
    </p:spTree>
    <p:extLst>
      <p:ext uri="{BB962C8B-B14F-4D97-AF65-F5344CB8AC3E}">
        <p14:creationId xmlns:p14="http://schemas.microsoft.com/office/powerpoint/2010/main" xmlns="" val="1982195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199227" y="774807"/>
            <a:ext cx="2062588" cy="2554545"/>
          </a:xfrm>
          <a:prstGeom prst="rect">
            <a:avLst/>
          </a:prstGeom>
          <a:ln>
            <a:noFill/>
          </a:ln>
        </p:spPr>
      </p:pic>
      <p:sp>
        <p:nvSpPr>
          <p:cNvPr id="4" name="Прямоугольник 3"/>
          <p:cNvSpPr/>
          <p:nvPr/>
        </p:nvSpPr>
        <p:spPr>
          <a:xfrm>
            <a:off x="3784978" y="774806"/>
            <a:ext cx="7965743" cy="2554545"/>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rPr>
              <a:t>      Кәсіптік білім беру теориясы мен әдістемесінің арнайы бағыты салыстырмалы-педагогикалық зерттеу болып табылады. Қазақстан мен Германияның жоғары инженерлік білім беру мәселесіне арналған алғашқы докторлық диссертацияны </a:t>
            </a:r>
            <a:r>
              <a:rPr lang="kk-KZ" sz="2000" b="1" i="1" dirty="0" smtClean="0">
                <a:effectLst/>
                <a:latin typeface="Times New Roman" panose="02020603050405020304" pitchFamily="18" charset="0"/>
                <a:ea typeface="Times New Roman" panose="02020603050405020304" pitchFamily="18" charset="0"/>
              </a:rPr>
              <a:t>Құсайынов Асқарбек Қабыкенович</a:t>
            </a:r>
            <a:r>
              <a:rPr lang="kk-KZ" sz="2000" dirty="0" smtClean="0">
                <a:effectLst/>
                <a:latin typeface="Times New Roman" panose="02020603050405020304" pitchFamily="18" charset="0"/>
                <a:ea typeface="Times New Roman" panose="02020603050405020304" pitchFamily="18" charset="0"/>
              </a:rPr>
              <a:t> қорғады. 	 2004 жылы Асқарбек  Қабыкенович Қазақстанның Педагогика Ғылымдары Академиясын құрды. Ол салыстырмалы педагогика әдіснамасы мен әдістемесінен қазақ және орыс тілінде оқулықтар, оқу құралдарын даярлады.</a:t>
            </a:r>
            <a:endParaRPr lang="ru-RU" sz="2000" dirty="0"/>
          </a:p>
        </p:txBody>
      </p:sp>
      <p:sp>
        <p:nvSpPr>
          <p:cNvPr id="5" name="Прямоугольник 4"/>
          <p:cNvSpPr/>
          <p:nvPr/>
        </p:nvSpPr>
        <p:spPr>
          <a:xfrm>
            <a:off x="1199227" y="3931777"/>
            <a:ext cx="10551494" cy="2246769"/>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rPr>
              <a:t>    Әл-Фараби атындағы Қазақ ұлттық университетінің педагогика  кафедрасы жанындағы   жоғары мектеп педагогикасы мәселелерінің зертханасында «Білім беру менеджерлерін көп деңгейлі үздіксіз даярлаудың моделінің дамуының теориялық-әдіснамалық негіздері»  тақырыбында ғылыми-педагогикалық зерттеу жүргізілді. Осы зертханада </a:t>
            </a:r>
            <a:r>
              <a:rPr lang="kk-KZ" sz="2000" b="1" dirty="0" smtClean="0">
                <a:effectLst/>
                <a:latin typeface="Times New Roman" panose="02020603050405020304" pitchFamily="18" charset="0"/>
                <a:ea typeface="Times New Roman" panose="02020603050405020304" pitchFamily="18" charset="0"/>
              </a:rPr>
              <a:t> </a:t>
            </a:r>
            <a:r>
              <a:rPr lang="kk-KZ" sz="2000" i="1" dirty="0" smtClean="0">
                <a:effectLst/>
                <a:latin typeface="Times New Roman" panose="02020603050405020304" pitchFamily="18" charset="0"/>
                <a:ea typeface="Times New Roman" panose="02020603050405020304" pitchFamily="18" charset="0"/>
              </a:rPr>
              <a:t>Ж.Р. Бәшірова, Г.К. Ахметова, Ш.Т. Таубаева, А.А. Булатбаева, А.Қ. Мыңбаева, Н.С. Әлқожаева, Ү.Б. Төлешова, А.Б Мұқашева, А.С. Мағауова, С.М. Пузикова, Е.С. Оңалбеков, А.М. Құдайбергенова</a:t>
            </a:r>
            <a:r>
              <a:rPr lang="kk-KZ" sz="2000" dirty="0" smtClean="0">
                <a:effectLst/>
                <a:latin typeface="Times New Roman" panose="02020603050405020304" pitchFamily="18" charset="0"/>
                <a:ea typeface="Times New Roman" panose="02020603050405020304" pitchFamily="18" charset="0"/>
              </a:rPr>
              <a:t> секілді ғалымдар педагогиканың әдіснамасына өзіндік үлес қосты. </a:t>
            </a:r>
            <a:endParaRPr lang="ru-RU" sz="2000" dirty="0"/>
          </a:p>
        </p:txBody>
      </p:sp>
    </p:spTree>
    <p:extLst>
      <p:ext uri="{BB962C8B-B14F-4D97-AF65-F5344CB8AC3E}">
        <p14:creationId xmlns:p14="http://schemas.microsoft.com/office/powerpoint/2010/main" xmlns="" val="4252113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3666" y="563307"/>
            <a:ext cx="10545170" cy="1200329"/>
          </a:xfrm>
          <a:prstGeom prst="rect">
            <a:avLst/>
          </a:prstGeom>
          <a:solidFill>
            <a:schemeClr val="bg1"/>
          </a:solidFill>
          <a:ln>
            <a:solidFill>
              <a:schemeClr val="tx2">
                <a:lumMod val="50000"/>
                <a:lumOff val="50000"/>
              </a:schemeClr>
            </a:solidFill>
          </a:ln>
        </p:spPr>
        <p:txBody>
          <a:bodyPr wrap="square">
            <a:spAutoFit/>
          </a:bodyPr>
          <a:lstStyle/>
          <a:p>
            <a:pPr algn="ctr"/>
            <a:r>
              <a:rPr lang="kk-KZ" sz="2400" dirty="0" smtClean="0">
                <a:effectLst/>
                <a:latin typeface="Times New Roman" panose="02020603050405020304" pitchFamily="18" charset="0"/>
                <a:ea typeface="Times New Roman" panose="02020603050405020304" pitchFamily="18" charset="0"/>
              </a:rPr>
              <a:t>Ғылыми мектептің пайда болу, қалыптасу, даму жолдарын зерттеушілер ғылыми мектептің ғылыми іс-әрекет пен басқарудың жинақы әрі бағдарлы негізін басшылыққа алып ғалымдардың төрт тобын атап өтеді.</a:t>
            </a:r>
            <a:endParaRPr lang="ru-RU" sz="2400" dirty="0"/>
          </a:p>
        </p:txBody>
      </p:sp>
      <p:sp>
        <p:nvSpPr>
          <p:cNvPr id="3" name="Прямоугольник 2"/>
          <p:cNvSpPr/>
          <p:nvPr/>
        </p:nvSpPr>
        <p:spPr>
          <a:xfrm>
            <a:off x="1232848" y="2870495"/>
            <a:ext cx="2779594" cy="1200329"/>
          </a:xfrm>
          <a:prstGeom prst="rect">
            <a:avLst/>
          </a:prstGeom>
          <a:solidFill>
            <a:schemeClr val="bg1"/>
          </a:solidFill>
          <a:ln>
            <a:solidFill>
              <a:schemeClr val="tx2">
                <a:lumMod val="50000"/>
                <a:lumOff val="50000"/>
              </a:schemeClr>
            </a:solidFill>
          </a:ln>
        </p:spPr>
        <p:txBody>
          <a:bodyPr wrap="square">
            <a:spAutoFit/>
          </a:bodyPr>
          <a:lstStyle/>
          <a:p>
            <a:pPr algn="ctr"/>
            <a:r>
              <a:rPr lang="kk-KZ" sz="2400" dirty="0" smtClean="0">
                <a:effectLst/>
                <a:latin typeface="Times New Roman" panose="02020603050405020304" pitchFamily="18" charset="0"/>
                <a:ea typeface="Times New Roman" panose="02020603050405020304" pitchFamily="18" charset="0"/>
              </a:rPr>
              <a:t>ойлаудың жаңа тәсілін жасаушылар</a:t>
            </a:r>
            <a:endParaRPr lang="ru-RU" sz="2400" dirty="0"/>
          </a:p>
        </p:txBody>
      </p:sp>
      <p:sp>
        <p:nvSpPr>
          <p:cNvPr id="4" name="Прямоугольник 3"/>
          <p:cNvSpPr/>
          <p:nvPr/>
        </p:nvSpPr>
        <p:spPr>
          <a:xfrm>
            <a:off x="4592684" y="2870495"/>
            <a:ext cx="3012521" cy="830997"/>
          </a:xfrm>
          <a:prstGeom prst="rect">
            <a:avLst/>
          </a:prstGeom>
          <a:solidFill>
            <a:schemeClr val="bg1"/>
          </a:solidFill>
          <a:ln>
            <a:solidFill>
              <a:schemeClr val="tx2">
                <a:lumMod val="50000"/>
                <a:lumOff val="50000"/>
              </a:schemeClr>
            </a:solidFill>
          </a:ln>
        </p:spPr>
        <p:txBody>
          <a:bodyPr wrap="square">
            <a:spAutoFit/>
          </a:bodyPr>
          <a:lstStyle/>
          <a:p>
            <a:pPr algn="ctr"/>
            <a:r>
              <a:rPr lang="kk-KZ" sz="2400" dirty="0" smtClean="0">
                <a:effectLst/>
                <a:latin typeface="Times New Roman" panose="02020603050405020304" pitchFamily="18" charset="0"/>
                <a:ea typeface="Times New Roman" panose="02020603050405020304" pitchFamily="18" charset="0"/>
              </a:rPr>
              <a:t>ғылымдағы ірі ғалымдар</a:t>
            </a:r>
            <a:endParaRPr lang="ru-RU" sz="2400" dirty="0"/>
          </a:p>
        </p:txBody>
      </p:sp>
      <p:sp>
        <p:nvSpPr>
          <p:cNvPr id="5" name="Прямоугольник 4"/>
          <p:cNvSpPr/>
          <p:nvPr/>
        </p:nvSpPr>
        <p:spPr>
          <a:xfrm>
            <a:off x="8185447" y="2870495"/>
            <a:ext cx="3483389" cy="830997"/>
          </a:xfrm>
          <a:prstGeom prst="rect">
            <a:avLst/>
          </a:prstGeom>
          <a:solidFill>
            <a:schemeClr val="bg1"/>
          </a:solidFill>
          <a:ln>
            <a:solidFill>
              <a:schemeClr val="tx2">
                <a:lumMod val="50000"/>
                <a:lumOff val="50000"/>
              </a:schemeClr>
            </a:solidFill>
          </a:ln>
        </p:spPr>
        <p:txBody>
          <a:bodyPr wrap="square">
            <a:spAutoFit/>
          </a:bodyPr>
          <a:lstStyle/>
          <a:p>
            <a:pPr algn="ctr"/>
            <a:r>
              <a:rPr lang="kk-KZ" sz="2400" dirty="0" smtClean="0">
                <a:effectLst/>
                <a:latin typeface="Times New Roman" panose="02020603050405020304" pitchFamily="18" charset="0"/>
                <a:ea typeface="Times New Roman" panose="02020603050405020304" pitchFamily="18" charset="0"/>
              </a:rPr>
              <a:t>іргелі ғылымдағы өз үлесі барлар</a:t>
            </a:r>
            <a:endParaRPr lang="ru-RU" sz="2400" dirty="0"/>
          </a:p>
        </p:txBody>
      </p:sp>
      <p:sp>
        <p:nvSpPr>
          <p:cNvPr id="6" name="Прямоугольник 5"/>
          <p:cNvSpPr/>
          <p:nvPr/>
        </p:nvSpPr>
        <p:spPr>
          <a:xfrm>
            <a:off x="4021540" y="4606121"/>
            <a:ext cx="4749421" cy="830997"/>
          </a:xfrm>
          <a:prstGeom prst="rect">
            <a:avLst/>
          </a:prstGeom>
          <a:solidFill>
            <a:schemeClr val="bg1"/>
          </a:solidFill>
          <a:ln>
            <a:solidFill>
              <a:schemeClr val="tx2">
                <a:lumMod val="50000"/>
                <a:lumOff val="50000"/>
              </a:schemeClr>
            </a:solidFill>
          </a:ln>
        </p:spPr>
        <p:txBody>
          <a:bodyPr wrap="square">
            <a:spAutoFit/>
          </a:bodyPr>
          <a:lstStyle/>
          <a:p>
            <a:pPr algn="ctr"/>
            <a:r>
              <a:rPr lang="kk-KZ" sz="2400" dirty="0" smtClean="0">
                <a:effectLst/>
                <a:latin typeface="Times New Roman" panose="02020603050405020304" pitchFamily="18" charset="0"/>
                <a:ea typeface="Times New Roman" panose="02020603050405020304" pitchFamily="18" charset="0"/>
              </a:rPr>
              <a:t>ғылымның қолданбалы саласының мамандары</a:t>
            </a:r>
            <a:endParaRPr lang="ru-RU" sz="2400" dirty="0"/>
          </a:p>
        </p:txBody>
      </p:sp>
    </p:spTree>
    <p:extLst>
      <p:ext uri="{BB962C8B-B14F-4D97-AF65-F5344CB8AC3E}">
        <p14:creationId xmlns:p14="http://schemas.microsoft.com/office/powerpoint/2010/main" xmlns="" val="1843550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859809" y="760172"/>
            <a:ext cx="4176215" cy="1396174"/>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Жоғары мектептегі білім беру үдерісі мен ондағы әдістемелік жұмыстың</a:t>
            </a:r>
            <a:r>
              <a:rPr lang="kk-KZ" i="1" dirty="0">
                <a:solidFill>
                  <a:schemeClr val="tx1"/>
                </a:solidFill>
                <a:latin typeface="Times New Roman" panose="02020603050405020304" pitchFamily="18" charset="0"/>
                <a:cs typeface="Times New Roman" panose="02020603050405020304" pitchFamily="18" charset="0"/>
              </a:rPr>
              <a:t>  жүйесін </a:t>
            </a:r>
            <a:r>
              <a:rPr lang="kk-KZ" i="1" dirty="0" smtClean="0">
                <a:solidFill>
                  <a:schemeClr val="tx1"/>
                </a:solidFill>
                <a:latin typeface="Times New Roman" panose="02020603050405020304" pitchFamily="18" charset="0"/>
                <a:cs typeface="Times New Roman" panose="02020603050405020304" pitchFamily="18" charset="0"/>
              </a:rPr>
              <a:t> ұсынды.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36024" y="996594"/>
            <a:ext cx="3307312" cy="923330"/>
          </a:xfrm>
          <a:prstGeom prst="rect">
            <a:avLst/>
          </a:prstGeom>
          <a:ln>
            <a:solidFill>
              <a:schemeClr val="tx2">
                <a:lumMod val="50000"/>
                <a:lumOff val="50000"/>
              </a:schemeClr>
            </a:solidFill>
          </a:ln>
        </p:spPr>
        <p:txBody>
          <a:bodyPr wrap="square">
            <a:spAutoFit/>
          </a:bodyPr>
          <a:lstStyle/>
          <a:p>
            <a:pPr algn="ctr"/>
            <a:r>
              <a:rPr lang="kk-KZ" b="1" i="1" dirty="0" smtClean="0">
                <a:solidFill>
                  <a:srgbClr val="000000"/>
                </a:solidFill>
                <a:effectLst/>
                <a:latin typeface="Times New Roman" panose="02020603050405020304" pitchFamily="18" charset="0"/>
                <a:ea typeface="Times New Roman" panose="02020603050405020304" pitchFamily="18" charset="0"/>
              </a:rPr>
              <a:t>Наухан Алтайұлы Асанов пен Гүлсан Әріпқызы Мамырбекова</a:t>
            </a:r>
            <a:endParaRPr lang="ru-RU" dirty="0"/>
          </a:p>
        </p:txBody>
      </p:sp>
      <p:sp>
        <p:nvSpPr>
          <p:cNvPr id="4" name="Пятиугольник 3"/>
          <p:cNvSpPr/>
          <p:nvPr/>
        </p:nvSpPr>
        <p:spPr>
          <a:xfrm>
            <a:off x="859809" y="2810158"/>
            <a:ext cx="4176215" cy="1393352"/>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Жаңа ғасырда имандылық тәрбиесінің әдіснамалық ұстанымдарын білім беру парадигмасы арқылы </a:t>
            </a:r>
            <a:r>
              <a:rPr lang="kk-KZ" dirty="0" smtClean="0">
                <a:solidFill>
                  <a:schemeClr val="tx1"/>
                </a:solidFill>
                <a:latin typeface="Times New Roman" panose="02020603050405020304" pitchFamily="18" charset="0"/>
                <a:cs typeface="Times New Roman" panose="02020603050405020304" pitchFamily="18" charset="0"/>
              </a:rPr>
              <a:t>зерделеген.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36024" y="3156487"/>
            <a:ext cx="3307312" cy="646331"/>
          </a:xfrm>
          <a:prstGeom prst="rect">
            <a:avLst/>
          </a:prstGeom>
          <a:ln>
            <a:solidFill>
              <a:schemeClr val="tx2">
                <a:lumMod val="50000"/>
                <a:lumOff val="50000"/>
              </a:schemeClr>
            </a:solidFill>
          </a:ln>
        </p:spPr>
        <p:txBody>
          <a:bodyPr wrap="square">
            <a:spAutoFit/>
          </a:bodyPr>
          <a:lstStyle/>
          <a:p>
            <a:pPr algn="ctr"/>
            <a:r>
              <a:rPr lang="kk-KZ" b="1" i="1" dirty="0" smtClean="0">
                <a:effectLst/>
                <a:latin typeface="Times New Roman" panose="02020603050405020304" pitchFamily="18" charset="0"/>
                <a:ea typeface="Times New Roman" panose="02020603050405020304" pitchFamily="18" charset="0"/>
              </a:rPr>
              <a:t>Жамал Рақымовна Бәшірова</a:t>
            </a:r>
            <a:r>
              <a:rPr lang="kk-KZ" b="1" i="1" dirty="0" smtClean="0">
                <a:solidFill>
                  <a:srgbClr val="000000"/>
                </a:solidFill>
                <a:effectLst/>
                <a:latin typeface="Times New Roman" panose="02020603050405020304" pitchFamily="18" charset="0"/>
                <a:ea typeface="Times New Roman" panose="02020603050405020304" pitchFamily="18" charset="0"/>
              </a:rPr>
              <a:t> </a:t>
            </a:r>
            <a:r>
              <a:rPr lang="kk-KZ" b="1" dirty="0" smtClean="0">
                <a:solidFill>
                  <a:srgbClr val="000000"/>
                </a:solidFill>
                <a:effectLst/>
                <a:latin typeface="Times New Roman" panose="02020603050405020304" pitchFamily="18" charset="0"/>
                <a:ea typeface="Times New Roman" panose="02020603050405020304" pitchFamily="18" charset="0"/>
              </a:rPr>
              <a:t>мен</a:t>
            </a:r>
            <a:r>
              <a:rPr lang="kk-KZ" b="1" i="1" dirty="0" smtClean="0">
                <a:solidFill>
                  <a:srgbClr val="000000"/>
                </a:solidFill>
                <a:effectLst/>
                <a:latin typeface="Times New Roman" panose="02020603050405020304" pitchFamily="18" charset="0"/>
                <a:ea typeface="Times New Roman" panose="02020603050405020304" pitchFamily="18" charset="0"/>
              </a:rPr>
              <a:t>  Нұрсұлу Сейіткерімқызы</a:t>
            </a:r>
            <a:endParaRPr lang="ru-RU" dirty="0"/>
          </a:p>
        </p:txBody>
      </p:sp>
      <p:sp>
        <p:nvSpPr>
          <p:cNvPr id="6" name="Пятиугольник 5"/>
          <p:cNvSpPr/>
          <p:nvPr/>
        </p:nvSpPr>
        <p:spPr>
          <a:xfrm>
            <a:off x="859809" y="5028460"/>
            <a:ext cx="4176215" cy="1330137"/>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Жоғары оқу орны мен мектептің болашақ зерттеуші қалыптастыру жұмысындағы сабақтастығын </a:t>
            </a:r>
            <a:r>
              <a:rPr lang="kk-KZ" dirty="0" smtClean="0">
                <a:solidFill>
                  <a:schemeClr val="tx1"/>
                </a:solidFill>
                <a:latin typeface="Times New Roman" panose="02020603050405020304" pitchFamily="18" charset="0"/>
                <a:cs typeface="Times New Roman" panose="02020603050405020304" pitchFamily="18" charset="0"/>
              </a:rPr>
              <a:t> зерттеді.</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161229" y="5508862"/>
            <a:ext cx="3182108" cy="646331"/>
          </a:xfrm>
          <a:prstGeom prst="rect">
            <a:avLst/>
          </a:prstGeom>
          <a:ln>
            <a:solidFill>
              <a:schemeClr val="tx2">
                <a:lumMod val="50000"/>
                <a:lumOff val="50000"/>
              </a:schemeClr>
            </a:solidFill>
          </a:ln>
        </p:spPr>
        <p:txBody>
          <a:bodyPr wrap="square">
            <a:spAutoFit/>
          </a:bodyPr>
          <a:lstStyle/>
          <a:p>
            <a:pPr algn="ctr"/>
            <a:r>
              <a:rPr lang="kk-KZ" b="1" i="1" dirty="0">
                <a:solidFill>
                  <a:srgbClr val="000000"/>
                </a:solidFill>
                <a:latin typeface="Times New Roman" panose="02020603050405020304" pitchFamily="18" charset="0"/>
                <a:ea typeface="Times New Roman" panose="02020603050405020304" pitchFamily="18" charset="0"/>
              </a:rPr>
              <a:t>Ұ</a:t>
            </a:r>
            <a:r>
              <a:rPr lang="kk-KZ" b="1" i="1" dirty="0" smtClean="0">
                <a:solidFill>
                  <a:srgbClr val="000000"/>
                </a:solidFill>
                <a:effectLst/>
                <a:latin typeface="Times New Roman" panose="02020603050405020304" pitchFamily="18" charset="0"/>
                <a:ea typeface="Times New Roman" panose="02020603050405020304" pitchFamily="18" charset="0"/>
              </a:rPr>
              <a:t>лмекен Болатқызы Төлешова </a:t>
            </a:r>
            <a:endParaRPr lang="ru-RU" dirty="0"/>
          </a:p>
        </p:txBody>
      </p:sp>
      <p:pic>
        <p:nvPicPr>
          <p:cNvPr id="7" name="Рисунок 6"/>
          <p:cNvPicPr>
            <a:picLocks noChangeAspect="1"/>
          </p:cNvPicPr>
          <p:nvPr/>
        </p:nvPicPr>
        <p:blipFill>
          <a:blip r:embed="rId2" cstate="print"/>
          <a:stretch>
            <a:fillRect/>
          </a:stretch>
        </p:blipFill>
        <p:spPr>
          <a:xfrm>
            <a:off x="8674431" y="654924"/>
            <a:ext cx="1481293" cy="1606669"/>
          </a:xfrm>
          <a:prstGeom prst="rect">
            <a:avLst/>
          </a:prstGeom>
        </p:spPr>
      </p:pic>
      <p:pic>
        <p:nvPicPr>
          <p:cNvPr id="16" name="Рисунок 15"/>
          <p:cNvPicPr>
            <a:picLocks noChangeAspect="1"/>
          </p:cNvPicPr>
          <p:nvPr/>
        </p:nvPicPr>
        <p:blipFill>
          <a:blip r:embed="rId3" cstate="print"/>
          <a:stretch>
            <a:fillRect/>
          </a:stretch>
        </p:blipFill>
        <p:spPr>
          <a:xfrm>
            <a:off x="10030791" y="2593714"/>
            <a:ext cx="1481293" cy="1710916"/>
          </a:xfrm>
          <a:prstGeom prst="rect">
            <a:avLst/>
          </a:prstGeom>
        </p:spPr>
      </p:pic>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xmlns="" val="0"/>
              </a:ext>
            </a:extLst>
          </a:blip>
          <a:srcRect l="13885" r="19167" b="15886"/>
          <a:stretch/>
        </p:blipFill>
        <p:spPr>
          <a:xfrm>
            <a:off x="8674430" y="4840785"/>
            <a:ext cx="1481293" cy="1705485"/>
          </a:xfrm>
          <a:prstGeom prst="rect">
            <a:avLst/>
          </a:prstGeom>
        </p:spPr>
      </p:pic>
      <p:sp>
        <p:nvSpPr>
          <p:cNvPr id="81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педагог кадрларды</a:t>
            </a:r>
            <a:br>
              <a:rPr kumimoji="0" lang="ru-RU"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даярлаудың тұжырымдамасын пайымдап, жүзеге асыруда</a:t>
            </a:r>
            <a:endParaRPr kumimoji="0" lang="ru-RU" sz="1800" b="0" i="0" u="none" strike="noStrike" cap="none" normalizeH="0" baseline="0" smtClean="0">
              <a:ln>
                <a:noFill/>
              </a:ln>
              <a:solidFill>
                <a:schemeClr val="tx1"/>
              </a:solidFill>
              <a:effectLst/>
              <a:latin typeface="Arial" pitchFamily="34" charset="0"/>
            </a:endParaRPr>
          </a:p>
        </p:txBody>
      </p:sp>
      <p:sp>
        <p:nvSpPr>
          <p:cNvPr id="819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педагог кадрларды</a:t>
            </a:r>
            <a:br>
              <a:rPr kumimoji="0" lang="ru-RU"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даярлаудың тұжырымдамасын пайымдап, жүзеге асыруда</a:t>
            </a:r>
            <a:endParaRPr kumimoji="0" lang="ru-RU" sz="1800" b="0" i="0" u="none" strike="noStrike" cap="none" normalizeH="0" baseline="0" smtClean="0">
              <a:ln>
                <a:noFill/>
              </a:ln>
              <a:solidFill>
                <a:schemeClr val="tx1"/>
              </a:solidFill>
              <a:effectLst/>
              <a:latin typeface="Arial" pitchFamily="34" charset="0"/>
            </a:endParaRPr>
          </a:p>
        </p:txBody>
      </p:sp>
      <p:pic>
        <p:nvPicPr>
          <p:cNvPr id="13" name="Рисунок 12" descr="баширова"/>
          <p:cNvPicPr/>
          <p:nvPr/>
        </p:nvPicPr>
        <p:blipFill>
          <a:blip r:embed="rId5" cstate="print"/>
          <a:srcRect l="49139" t="3638" r="4047" b="48868"/>
          <a:stretch>
            <a:fillRect/>
          </a:stretch>
        </p:blipFill>
        <p:spPr bwMode="auto">
          <a:xfrm>
            <a:off x="8665844" y="2715577"/>
            <a:ext cx="1301116" cy="1597343"/>
          </a:xfrm>
          <a:prstGeom prst="rect">
            <a:avLst/>
          </a:prstGeom>
          <a:noFill/>
        </p:spPr>
      </p:pic>
    </p:spTree>
    <p:extLst>
      <p:ext uri="{BB962C8B-B14F-4D97-AF65-F5344CB8AC3E}">
        <p14:creationId xmlns:p14="http://schemas.microsoft.com/office/powerpoint/2010/main" xmlns="" val="4248795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1064525" y="831967"/>
            <a:ext cx="4694830" cy="1102958"/>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latin typeface="Times New Roman" panose="02020603050405020304" pitchFamily="18" charset="0"/>
                <a:cs typeface="Times New Roman" panose="02020603050405020304" pitchFamily="18" charset="0"/>
              </a:rPr>
              <a:t>Музыкалық білім беруді зерттеудің өркениеттік қағидасын </a:t>
            </a:r>
            <a:r>
              <a:rPr lang="kk-KZ" sz="2000" dirty="0" smtClean="0">
                <a:solidFill>
                  <a:schemeClr val="tx1"/>
                </a:solidFill>
                <a:latin typeface="Times New Roman" panose="02020603050405020304" pitchFamily="18" charset="0"/>
                <a:cs typeface="Times New Roman" panose="02020603050405020304" pitchFamily="18" charset="0"/>
              </a:rPr>
              <a:t>пайымдады.</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844505" y="1060280"/>
            <a:ext cx="3162335" cy="646331"/>
          </a:xfrm>
          <a:prstGeom prst="rect">
            <a:avLst/>
          </a:prstGeom>
          <a:ln>
            <a:solidFill>
              <a:schemeClr val="tx2">
                <a:lumMod val="50000"/>
                <a:lumOff val="50000"/>
              </a:schemeClr>
            </a:solidFill>
          </a:ln>
        </p:spPr>
        <p:txBody>
          <a:bodyPr wrap="square">
            <a:spAutoFit/>
          </a:bodyPr>
          <a:lstStyle/>
          <a:p>
            <a:pPr algn="ctr"/>
            <a:r>
              <a:rPr lang="kk-KZ" b="1" i="1" dirty="0" smtClean="0">
                <a:solidFill>
                  <a:srgbClr val="000000"/>
                </a:solidFill>
                <a:effectLst/>
                <a:latin typeface="Times New Roman" panose="02020603050405020304" pitchFamily="18" charset="0"/>
                <a:ea typeface="Times New Roman" panose="02020603050405020304" pitchFamily="18" charset="0"/>
              </a:rPr>
              <a:t>Анар Бекетбайқызы Мұқашева </a:t>
            </a:r>
            <a:endParaRPr lang="ru-RU" dirty="0"/>
          </a:p>
        </p:txBody>
      </p:sp>
      <p:sp>
        <p:nvSpPr>
          <p:cNvPr id="4" name="Пятиугольник 3"/>
          <p:cNvSpPr/>
          <p:nvPr/>
        </p:nvSpPr>
        <p:spPr>
          <a:xfrm>
            <a:off x="1064525" y="2631698"/>
            <a:ext cx="4694830" cy="1288792"/>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latin typeface="Times New Roman" panose="02020603050405020304" pitchFamily="18" charset="0"/>
                <a:cs typeface="Times New Roman" panose="02020603050405020304" pitchFamily="18" charset="0"/>
              </a:rPr>
              <a:t>Мектептегі  «Өзін өзі тану» пәнін оқыту жүйесін </a:t>
            </a:r>
            <a:r>
              <a:rPr lang="kk-KZ" sz="2000" dirty="0" smtClean="0">
                <a:solidFill>
                  <a:schemeClr val="tx1"/>
                </a:solidFill>
                <a:latin typeface="Times New Roman" panose="02020603050405020304" pitchFamily="18" charset="0"/>
                <a:cs typeface="Times New Roman" panose="02020603050405020304" pitchFamily="18" charset="0"/>
              </a:rPr>
              <a:t>рухани-адамгершілік </a:t>
            </a:r>
            <a:r>
              <a:rPr lang="kk-KZ" sz="2000" dirty="0">
                <a:solidFill>
                  <a:schemeClr val="tx1"/>
                </a:solidFill>
                <a:latin typeface="Times New Roman" panose="02020603050405020304" pitchFamily="18" charset="0"/>
                <a:cs typeface="Times New Roman" panose="02020603050405020304" pitchFamily="18" charset="0"/>
              </a:rPr>
              <a:t>білім беру тұжырымдамасы </a:t>
            </a:r>
            <a:r>
              <a:rPr lang="kk-KZ" sz="2000" dirty="0" smtClean="0">
                <a:solidFill>
                  <a:schemeClr val="tx1"/>
                </a:solidFill>
                <a:latin typeface="Times New Roman" panose="02020603050405020304" pitchFamily="18" charset="0"/>
                <a:cs typeface="Times New Roman" panose="02020603050405020304" pitchFamily="18" charset="0"/>
              </a:rPr>
              <a:t>негізінде дамытуда  </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844505" y="2871173"/>
            <a:ext cx="3162335" cy="707886"/>
          </a:xfrm>
          <a:prstGeom prst="rect">
            <a:avLst/>
          </a:prstGeom>
          <a:ln>
            <a:solidFill>
              <a:schemeClr val="tx2">
                <a:lumMod val="50000"/>
                <a:lumOff val="50000"/>
              </a:schemeClr>
            </a:solidFill>
          </a:ln>
        </p:spPr>
        <p:txBody>
          <a:bodyPr wrap="square">
            <a:spAutoFit/>
          </a:bodyPr>
          <a:lstStyle/>
          <a:p>
            <a:pPr algn="ctr"/>
            <a:r>
              <a:rPr lang="kk-KZ" sz="2000" b="1" i="1" dirty="0" smtClean="0">
                <a:solidFill>
                  <a:srgbClr val="000000"/>
                </a:solidFill>
                <a:effectLst/>
                <a:latin typeface="Times New Roman" panose="02020603050405020304" pitchFamily="18" charset="0"/>
                <a:ea typeface="Times New Roman" panose="02020603050405020304" pitchFamily="18" charset="0"/>
              </a:rPr>
              <a:t>Бақыт Айтуқызы Әрінова</a:t>
            </a:r>
            <a:r>
              <a:rPr lang="kk-KZ" sz="2000" dirty="0" smtClean="0">
                <a:solidFill>
                  <a:srgbClr val="000000"/>
                </a:solidFill>
                <a:effectLst/>
                <a:latin typeface="Times New Roman" panose="02020603050405020304" pitchFamily="18" charset="0"/>
                <a:ea typeface="Times New Roman" panose="02020603050405020304" pitchFamily="18" charset="0"/>
              </a:rPr>
              <a:t> </a:t>
            </a:r>
            <a:endParaRPr lang="ru-RU" sz="2000" dirty="0"/>
          </a:p>
        </p:txBody>
      </p:sp>
      <p:sp>
        <p:nvSpPr>
          <p:cNvPr id="6" name="Пятиугольник 5"/>
          <p:cNvSpPr/>
          <p:nvPr/>
        </p:nvSpPr>
        <p:spPr>
          <a:xfrm>
            <a:off x="1064525" y="4724592"/>
            <a:ext cx="4694830" cy="1173079"/>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chemeClr val="tx1"/>
                </a:solidFill>
                <a:latin typeface="Times New Roman" panose="02020603050405020304" pitchFamily="18" charset="0"/>
                <a:cs typeface="Times New Roman" panose="02020603050405020304" pitchFamily="18" charset="0"/>
              </a:rPr>
              <a:t>Жоғары </a:t>
            </a:r>
            <a:r>
              <a:rPr lang="kk-KZ" sz="2000" dirty="0">
                <a:solidFill>
                  <a:schemeClr val="tx1"/>
                </a:solidFill>
                <a:latin typeface="Times New Roman" panose="02020603050405020304" pitchFamily="18" charset="0"/>
                <a:cs typeface="Times New Roman" panose="02020603050405020304" pitchFamily="18" charset="0"/>
              </a:rPr>
              <a:t>мектептегі тәрбие тұжырымдамасын гуманитарлық әдіснама негізінде </a:t>
            </a:r>
            <a:r>
              <a:rPr lang="kk-KZ" sz="2000" dirty="0" smtClean="0">
                <a:solidFill>
                  <a:schemeClr val="tx1"/>
                </a:solidFill>
                <a:latin typeface="Times New Roman" panose="02020603050405020304" pitchFamily="18" charset="0"/>
                <a:cs typeface="Times New Roman" panose="02020603050405020304" pitchFamily="18" charset="0"/>
              </a:rPr>
              <a:t>жасаған</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844504" y="4957188"/>
            <a:ext cx="3162336" cy="707886"/>
          </a:xfrm>
          <a:prstGeom prst="rect">
            <a:avLst/>
          </a:prstGeom>
          <a:ln>
            <a:solidFill>
              <a:schemeClr val="tx2">
                <a:lumMod val="50000"/>
                <a:lumOff val="50000"/>
              </a:schemeClr>
            </a:solidFill>
          </a:ln>
        </p:spPr>
        <p:txBody>
          <a:bodyPr wrap="square">
            <a:spAutoFit/>
          </a:bodyPr>
          <a:lstStyle/>
          <a:p>
            <a:pPr algn="ctr"/>
            <a:r>
              <a:rPr lang="kk-KZ" sz="2000" b="1" i="1" dirty="0" smtClean="0">
                <a:effectLst/>
                <a:latin typeface="Times New Roman" panose="02020603050405020304" pitchFamily="18" charset="0"/>
                <a:ea typeface="Times New Roman" panose="02020603050405020304" pitchFamily="18" charset="0"/>
              </a:rPr>
              <a:t>Ақмарал Сабтоллақызы Мағауова</a:t>
            </a:r>
            <a:r>
              <a:rPr lang="kk-KZ" sz="2000" i="1" dirty="0" smtClean="0">
                <a:effectLst/>
                <a:latin typeface="Times New Roman" panose="02020603050405020304" pitchFamily="18" charset="0"/>
                <a:ea typeface="Times New Roman" panose="02020603050405020304" pitchFamily="18" charset="0"/>
              </a:rPr>
              <a:t> </a:t>
            </a:r>
            <a:endParaRPr lang="ru-RU" sz="2000" dirty="0"/>
          </a:p>
        </p:txBody>
      </p:sp>
      <p:pic>
        <p:nvPicPr>
          <p:cNvPr id="8" name="Рисунок 7" descr="F:\это я Аринова Б.А.jpg"/>
          <p:cNvPicPr/>
          <p:nvPr/>
        </p:nvPicPr>
        <p:blipFill>
          <a:blip r:embed="rId2" cstate="print"/>
          <a:srcRect/>
          <a:stretch>
            <a:fillRect/>
          </a:stretch>
        </p:blipFill>
        <p:spPr bwMode="auto">
          <a:xfrm>
            <a:off x="9473564" y="2484595"/>
            <a:ext cx="1635713" cy="1596085"/>
          </a:xfrm>
          <a:prstGeom prst="rect">
            <a:avLst/>
          </a:prstGeom>
          <a:noFill/>
          <a:ln w="9525">
            <a:noFill/>
            <a:miter lim="800000"/>
            <a:headEnd/>
            <a:tailEnd/>
          </a:ln>
        </p:spPr>
      </p:pic>
      <p:pic>
        <p:nvPicPr>
          <p:cNvPr id="9" name="Рисунок 8" descr="Мукашева фото 2013"/>
          <p:cNvPicPr/>
          <p:nvPr/>
        </p:nvPicPr>
        <p:blipFill>
          <a:blip r:embed="rId3" cstate="print"/>
          <a:srcRect l="5733" t="6763" r="8279" b="13043"/>
          <a:stretch>
            <a:fillRect/>
          </a:stretch>
        </p:blipFill>
        <p:spPr bwMode="auto">
          <a:xfrm>
            <a:off x="9473565" y="525511"/>
            <a:ext cx="1635713" cy="1713816"/>
          </a:xfrm>
          <a:prstGeom prst="rect">
            <a:avLst/>
          </a:prstGeom>
          <a:noFill/>
        </p:spPr>
      </p:pic>
      <p:pic>
        <p:nvPicPr>
          <p:cNvPr id="10" name="Рисунок 9"/>
          <p:cNvPicPr/>
          <p:nvPr/>
        </p:nvPicPr>
        <p:blipFill>
          <a:blip r:embed="rId4" cstate="print"/>
          <a:srcRect/>
          <a:stretch>
            <a:fillRect/>
          </a:stretch>
        </p:blipFill>
        <p:spPr bwMode="auto">
          <a:xfrm>
            <a:off x="9473564" y="4337067"/>
            <a:ext cx="1635713" cy="1683433"/>
          </a:xfrm>
          <a:prstGeom prst="rect">
            <a:avLst/>
          </a:prstGeom>
          <a:noFill/>
        </p:spPr>
      </p:pic>
    </p:spTree>
    <p:extLst>
      <p:ext uri="{BB962C8B-B14F-4D97-AF65-F5344CB8AC3E}">
        <p14:creationId xmlns:p14="http://schemas.microsoft.com/office/powerpoint/2010/main" xmlns="" val="3045556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ятиугольник 2"/>
          <p:cNvSpPr/>
          <p:nvPr/>
        </p:nvSpPr>
        <p:spPr>
          <a:xfrm>
            <a:off x="1091820" y="488382"/>
            <a:ext cx="4531057" cy="923261"/>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chemeClr val="tx1"/>
                </a:solidFill>
                <a:latin typeface="Times New Roman" panose="02020603050405020304" pitchFamily="18" charset="0"/>
                <a:ea typeface="Times New Roman" panose="02020603050405020304" pitchFamily="18" charset="0"/>
              </a:rPr>
              <a:t>Ә</a:t>
            </a:r>
            <a:r>
              <a:rPr lang="kk-KZ" dirty="0" smtClean="0">
                <a:solidFill>
                  <a:schemeClr val="tx1"/>
                </a:solidFill>
                <a:effectLst/>
                <a:latin typeface="Times New Roman" panose="02020603050405020304" pitchFamily="18" charset="0"/>
                <a:ea typeface="Times New Roman" panose="02020603050405020304" pitchFamily="18" charset="0"/>
              </a:rPr>
              <a:t>леуметтік педагогиканың теориялық-әдіснамалық негіздерін зерделеуде</a:t>
            </a:r>
            <a:endParaRPr lang="ru-RU" dirty="0">
              <a:solidFill>
                <a:schemeClr val="tx1"/>
              </a:solidFill>
            </a:endParaRPr>
          </a:p>
        </p:txBody>
      </p:sp>
      <p:sp>
        <p:nvSpPr>
          <p:cNvPr id="5" name="Прямоугольник 4"/>
          <p:cNvSpPr/>
          <p:nvPr/>
        </p:nvSpPr>
        <p:spPr>
          <a:xfrm>
            <a:off x="5773002" y="626846"/>
            <a:ext cx="2988862" cy="646331"/>
          </a:xfrm>
          <a:prstGeom prst="rect">
            <a:avLst/>
          </a:prstGeom>
          <a:ln>
            <a:solidFill>
              <a:schemeClr val="tx2">
                <a:lumMod val="50000"/>
                <a:lumOff val="50000"/>
              </a:schemeClr>
            </a:solidFill>
          </a:ln>
        </p:spPr>
        <p:txBody>
          <a:bodyPr wrap="square">
            <a:spAutoFit/>
          </a:bodyPr>
          <a:lstStyle/>
          <a:p>
            <a:pPr algn="ctr"/>
            <a:r>
              <a:rPr lang="kk-KZ" b="1" i="1" dirty="0" smtClean="0">
                <a:effectLst/>
                <a:latin typeface="Times New Roman" panose="02020603050405020304" pitchFamily="18" charset="0"/>
                <a:ea typeface="Times New Roman" panose="02020603050405020304" pitchFamily="18" charset="0"/>
              </a:rPr>
              <a:t>Светлана Михайловна Пузикова </a:t>
            </a:r>
            <a:endParaRPr lang="ru-RU" dirty="0"/>
          </a:p>
        </p:txBody>
      </p:sp>
      <p:sp>
        <p:nvSpPr>
          <p:cNvPr id="7" name="Пятиугольник 6"/>
          <p:cNvSpPr/>
          <p:nvPr/>
        </p:nvSpPr>
        <p:spPr>
          <a:xfrm>
            <a:off x="1091820" y="1733266"/>
            <a:ext cx="4531058" cy="3002507"/>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chemeClr val="tx1"/>
                </a:solidFill>
                <a:latin typeface="Times New Roman" panose="02020603050405020304" pitchFamily="18" charset="0"/>
                <a:cs typeface="Times New Roman" panose="02020603050405020304" pitchFamily="18" charset="0"/>
              </a:rPr>
              <a:t>Педагогика әдіснамасын арнайы зертеу пәні ретнде қарастырған </a:t>
            </a:r>
            <a:r>
              <a:rPr lang="kk-KZ" dirty="0" smtClean="0">
                <a:solidFill>
                  <a:schemeClr val="tx1"/>
                </a:solidFill>
                <a:latin typeface="Times New Roman" panose="02020603050405020304" pitchFamily="18" charset="0"/>
                <a:cs typeface="Times New Roman" panose="02020603050405020304" pitchFamily="18" charset="0"/>
              </a:rPr>
              <a:t>педагогикалық </a:t>
            </a:r>
            <a:r>
              <a:rPr lang="kk-KZ" dirty="0">
                <a:solidFill>
                  <a:schemeClr val="tx1"/>
                </a:solidFill>
                <a:latin typeface="Times New Roman" panose="02020603050405020304" pitchFamily="18" charset="0"/>
                <a:cs typeface="Times New Roman" panose="02020603050405020304" pitchFamily="18" charset="0"/>
              </a:rPr>
              <a:t>ғылымтану  маманы ретінде мұғалімдердің зерттеушілік мәдениетін қалыптастыру, педагогиканың философиясы мен әдіснамасы саласында білім беру жүйесін жасап, монография, оқулықтар жазды.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773002" y="2911353"/>
            <a:ext cx="2988862" cy="646331"/>
          </a:xfrm>
          <a:prstGeom prst="rect">
            <a:avLst/>
          </a:prstGeom>
          <a:ln>
            <a:solidFill>
              <a:schemeClr val="tx2">
                <a:lumMod val="50000"/>
                <a:lumOff val="50000"/>
              </a:schemeClr>
            </a:solidFill>
          </a:ln>
        </p:spPr>
        <p:txBody>
          <a:bodyPr wrap="square">
            <a:spAutoFit/>
          </a:bodyPr>
          <a:lstStyle/>
          <a:p>
            <a:pPr algn="ctr"/>
            <a:r>
              <a:rPr lang="kk-KZ" b="1" i="1" dirty="0" smtClean="0">
                <a:effectLst/>
                <a:latin typeface="Times New Roman" panose="02020603050405020304" pitchFamily="18" charset="0"/>
                <a:ea typeface="Times New Roman" panose="02020603050405020304" pitchFamily="18" charset="0"/>
              </a:rPr>
              <a:t>Таубаева Шәркүл Таубайқызы</a:t>
            </a:r>
            <a:endParaRPr lang="ru-RU" dirty="0"/>
          </a:p>
        </p:txBody>
      </p:sp>
      <p:sp>
        <p:nvSpPr>
          <p:cNvPr id="9" name="Пятиугольник 8"/>
          <p:cNvSpPr/>
          <p:nvPr/>
        </p:nvSpPr>
        <p:spPr>
          <a:xfrm>
            <a:off x="1091820" y="5034106"/>
            <a:ext cx="4531058" cy="1598706"/>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chemeClr val="tx1"/>
                </a:solidFill>
                <a:latin typeface="Times New Roman" panose="02020603050405020304" pitchFamily="18" charset="0"/>
                <a:cs typeface="Times New Roman" panose="02020603050405020304" pitchFamily="18" charset="0"/>
              </a:rPr>
              <a:t>Жоғары </a:t>
            </a:r>
            <a:r>
              <a:rPr lang="kk-KZ" dirty="0">
                <a:solidFill>
                  <a:schemeClr val="tx1"/>
                </a:solidFill>
                <a:latin typeface="Times New Roman" panose="02020603050405020304" pitchFamily="18" charset="0"/>
                <a:cs typeface="Times New Roman" panose="02020603050405020304" pitchFamily="18" charset="0"/>
              </a:rPr>
              <a:t>мектеп педагогикасы,  педагогикалық инноватика, білім беру тарихы, ғылыми зерттеулерді ұйымдастыру  саласының  маманы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813945" y="5510293"/>
            <a:ext cx="2947919" cy="646331"/>
          </a:xfrm>
          <a:prstGeom prst="rect">
            <a:avLst/>
          </a:prstGeom>
          <a:ln>
            <a:solidFill>
              <a:schemeClr val="tx2">
                <a:lumMod val="50000"/>
                <a:lumOff val="50000"/>
              </a:schemeClr>
            </a:solidFill>
          </a:ln>
        </p:spPr>
        <p:txBody>
          <a:bodyPr wrap="square">
            <a:spAutoFit/>
          </a:bodyPr>
          <a:lstStyle/>
          <a:p>
            <a:pPr algn="ctr"/>
            <a:r>
              <a:rPr lang="kk-KZ" b="1" i="1" dirty="0" smtClean="0">
                <a:effectLst/>
                <a:latin typeface="Times New Roman" panose="02020603050405020304" pitchFamily="18" charset="0"/>
                <a:ea typeface="Times New Roman" panose="02020603050405020304" pitchFamily="18" charset="0"/>
              </a:rPr>
              <a:t>Мыңбаева Айгерім Қазықызы </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59863" y="4659583"/>
            <a:ext cx="1629984" cy="1839759"/>
          </a:xfrm>
          <a:prstGeom prst="rect">
            <a:avLst/>
          </a:prstGeom>
        </p:spPr>
      </p:pic>
      <p:pic>
        <p:nvPicPr>
          <p:cNvPr id="11" name="Рисунок 10" descr="Ш Таубаева"/>
          <p:cNvPicPr/>
          <p:nvPr/>
        </p:nvPicPr>
        <p:blipFill>
          <a:blip r:embed="rId3" cstate="print"/>
          <a:srcRect/>
          <a:stretch>
            <a:fillRect/>
          </a:stretch>
        </p:blipFill>
        <p:spPr bwMode="auto">
          <a:xfrm>
            <a:off x="9447017" y="2497541"/>
            <a:ext cx="1742830" cy="1555844"/>
          </a:xfrm>
          <a:prstGeom prst="rect">
            <a:avLst/>
          </a:prstGeom>
          <a:noFill/>
          <a:ln w="9525">
            <a:noFill/>
            <a:miter lim="800000"/>
            <a:headEnd/>
            <a:tailEnd/>
          </a:ln>
        </p:spPr>
      </p:pic>
      <p:pic>
        <p:nvPicPr>
          <p:cNvPr id="12" name="Рисунок 11" descr="F:\ХРЕСТОМАТИЯ 5\Пузикова.jpg"/>
          <p:cNvPicPr/>
          <p:nvPr/>
        </p:nvPicPr>
        <p:blipFill>
          <a:blip r:embed="rId4"/>
          <a:srcRect/>
          <a:stretch>
            <a:fillRect/>
          </a:stretch>
        </p:blipFill>
        <p:spPr bwMode="auto">
          <a:xfrm>
            <a:off x="9447017" y="351903"/>
            <a:ext cx="1742830" cy="1617924"/>
          </a:xfrm>
          <a:prstGeom prst="rect">
            <a:avLst/>
          </a:prstGeom>
          <a:noFill/>
          <a:ln w="9525">
            <a:noFill/>
            <a:miter lim="800000"/>
            <a:headEnd/>
            <a:tailEnd/>
          </a:ln>
        </p:spPr>
      </p:pic>
    </p:spTree>
    <p:extLst>
      <p:ext uri="{BB962C8B-B14F-4D97-AF65-F5344CB8AC3E}">
        <p14:creationId xmlns:p14="http://schemas.microsoft.com/office/powerpoint/2010/main" xmlns="" val="2559765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867087" y="1921265"/>
            <a:ext cx="4694831" cy="1992573"/>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chemeClr val="tx1"/>
                </a:solidFill>
                <a:latin typeface="Times New Roman" panose="02020603050405020304" pitchFamily="18" charset="0"/>
                <a:cs typeface="Times New Roman" panose="02020603050405020304" pitchFamily="18" charset="0"/>
              </a:rPr>
              <a:t>Білім </a:t>
            </a:r>
            <a:r>
              <a:rPr lang="kk-KZ" dirty="0">
                <a:solidFill>
                  <a:schemeClr val="tx1"/>
                </a:solidFill>
                <a:latin typeface="Times New Roman" panose="02020603050405020304" pitchFamily="18" charset="0"/>
                <a:cs typeface="Times New Roman" panose="02020603050405020304" pitchFamily="18" charset="0"/>
              </a:rPr>
              <a:t>беру саясатының, қоғамдық сараптаманың, зерттеу әрекетінің әдіснамасы, жоғары оқу орнынан кейінгі білім беру мазмұнын құрастыру, оқытудың базалық технологиясы мәселелері бойынша ғылыми еңбектердің авторы.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849985" y="2594385"/>
            <a:ext cx="3021059" cy="646331"/>
          </a:xfrm>
          <a:prstGeom prst="rect">
            <a:avLst/>
          </a:prstGeom>
          <a:ln>
            <a:solidFill>
              <a:schemeClr val="tx2">
                <a:lumMod val="50000"/>
                <a:lumOff val="50000"/>
              </a:schemeClr>
            </a:solidFill>
          </a:ln>
        </p:spPr>
        <p:txBody>
          <a:bodyPr wrap="square">
            <a:spAutoFit/>
          </a:bodyPr>
          <a:lstStyle/>
          <a:p>
            <a:pPr algn="ctr"/>
            <a:r>
              <a:rPr lang="kk-KZ" b="1" i="1" dirty="0" smtClean="0">
                <a:effectLst/>
                <a:latin typeface="Times New Roman" panose="02020603050405020304" pitchFamily="18" charset="0"/>
                <a:ea typeface="Times New Roman" panose="02020603050405020304" pitchFamily="18" charset="0"/>
              </a:rPr>
              <a:t>Айгүл Әбдімажитқызы Булатбаева</a:t>
            </a:r>
            <a:r>
              <a:rPr lang="kk-KZ" dirty="0" smtClean="0">
                <a:effectLst/>
                <a:latin typeface="Times New Roman" panose="02020603050405020304" pitchFamily="18" charset="0"/>
                <a:ea typeface="Times New Roman" panose="02020603050405020304" pitchFamily="18" charset="0"/>
              </a:rPr>
              <a:t> </a:t>
            </a:r>
            <a:endParaRPr lang="ru-RU" dirty="0"/>
          </a:p>
        </p:txBody>
      </p:sp>
      <p:sp>
        <p:nvSpPr>
          <p:cNvPr id="4" name="Пятиугольник 3"/>
          <p:cNvSpPr/>
          <p:nvPr/>
        </p:nvSpPr>
        <p:spPr>
          <a:xfrm>
            <a:off x="867087" y="260565"/>
            <a:ext cx="4694831" cy="1490789"/>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a:t>
            </a:r>
            <a:r>
              <a:rPr lang="kk-KZ"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ниверситеттік </a:t>
            </a:r>
            <a:r>
              <a:rPr lang="kk-KZ"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білім беру жүйесіндегі педагогтың кәсіптік-зерттеушілік мәдениетін қалыптастыру жүйесін жасады және тәжірибеде іске асырды.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881654" y="682793"/>
            <a:ext cx="2989390" cy="646331"/>
          </a:xfrm>
          <a:prstGeom prst="rect">
            <a:avLst/>
          </a:prstGeom>
          <a:ln>
            <a:solidFill>
              <a:schemeClr val="tx2">
                <a:lumMod val="50000"/>
                <a:lumOff val="50000"/>
              </a:schemeClr>
            </a:solidFill>
          </a:ln>
        </p:spPr>
        <p:txBody>
          <a:bodyPr wrap="square">
            <a:spAutoFit/>
          </a:bodyPr>
          <a:lstStyle/>
          <a:p>
            <a:pPr algn="ctr"/>
            <a:r>
              <a:rPr lang="kk-KZ" b="1" i="1">
                <a:latin typeface="Times New Roman" panose="02020603050405020304" pitchFamily="18" charset="0"/>
                <a:ea typeface="Times New Roman" panose="02020603050405020304" pitchFamily="18" charset="0"/>
                <a:cs typeface="Times New Roman" panose="02020603050405020304" pitchFamily="18" charset="0"/>
              </a:rPr>
              <a:t>Зәуреш Абдразақовна Исаева</a:t>
            </a:r>
            <a:endParaRPr lang="ru-RU" dirty="0"/>
          </a:p>
        </p:txBody>
      </p:sp>
      <p:sp>
        <p:nvSpPr>
          <p:cNvPr id="6" name="Пятиугольник 5"/>
          <p:cNvSpPr/>
          <p:nvPr/>
        </p:nvSpPr>
        <p:spPr>
          <a:xfrm>
            <a:off x="891434" y="4077611"/>
            <a:ext cx="4694831" cy="1072540"/>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chemeClr val="tx1"/>
                </a:solidFill>
                <a:latin typeface="Times New Roman" panose="02020603050405020304" pitchFamily="18" charset="0"/>
                <a:cs typeface="Times New Roman" panose="02020603050405020304" pitchFamily="18" charset="0"/>
              </a:rPr>
              <a:t>Бейіндік </a:t>
            </a:r>
            <a:r>
              <a:rPr lang="kk-KZ" dirty="0">
                <a:solidFill>
                  <a:schemeClr val="tx1"/>
                </a:solidFill>
                <a:latin typeface="Times New Roman" panose="02020603050405020304" pitchFamily="18" charset="0"/>
                <a:cs typeface="Times New Roman" panose="02020603050405020304" pitchFamily="18" charset="0"/>
              </a:rPr>
              <a:t>мектеп оқушыларының зерттеушілік құзыреттілігін қалыптастыру моделін </a:t>
            </a:r>
            <a:r>
              <a:rPr lang="kk-KZ" dirty="0" smtClean="0">
                <a:solidFill>
                  <a:schemeClr val="tx1"/>
                </a:solidFill>
                <a:latin typeface="Times New Roman" panose="02020603050405020304" pitchFamily="18" charset="0"/>
                <a:cs typeface="Times New Roman" panose="02020603050405020304" pitchFamily="18" charset="0"/>
              </a:rPr>
              <a:t>ұсынды.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849985" y="4239817"/>
            <a:ext cx="2989390" cy="646331"/>
          </a:xfrm>
          <a:prstGeom prst="rect">
            <a:avLst/>
          </a:prstGeom>
          <a:ln>
            <a:solidFill>
              <a:schemeClr val="tx2">
                <a:lumMod val="50000"/>
                <a:lumOff val="50000"/>
              </a:schemeClr>
            </a:solidFill>
          </a:ln>
        </p:spPr>
        <p:txBody>
          <a:bodyPr wrap="square">
            <a:spAutoFit/>
          </a:bodyPr>
          <a:lstStyle/>
          <a:p>
            <a:pPr algn="ctr"/>
            <a:r>
              <a:rPr lang="kk-KZ" b="1" i="1" dirty="0" smtClean="0">
                <a:effectLst/>
                <a:latin typeface="Times New Roman" panose="02020603050405020304" pitchFamily="18" charset="0"/>
                <a:ea typeface="Times New Roman" panose="02020603050405020304" pitchFamily="18" charset="0"/>
              </a:rPr>
              <a:t>Ернар Сейіткерімұлы Оңалбеков</a:t>
            </a:r>
            <a:endParaRPr lang="ru-RU" dirty="0"/>
          </a:p>
        </p:txBody>
      </p:sp>
      <p:sp>
        <p:nvSpPr>
          <p:cNvPr id="8" name="Пятиугольник 7"/>
          <p:cNvSpPr/>
          <p:nvPr/>
        </p:nvSpPr>
        <p:spPr>
          <a:xfrm>
            <a:off x="891434" y="5403270"/>
            <a:ext cx="4694831" cy="836825"/>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chemeClr val="tx1"/>
                </a:solidFill>
                <a:latin typeface="Times New Roman" panose="02020603050405020304" pitchFamily="18" charset="0"/>
                <a:cs typeface="Times New Roman" panose="02020603050405020304" pitchFamily="18" charset="0"/>
              </a:rPr>
              <a:t>Студенттердің </a:t>
            </a:r>
            <a:r>
              <a:rPr lang="kk-KZ" dirty="0">
                <a:solidFill>
                  <a:schemeClr val="tx1"/>
                </a:solidFill>
                <a:latin typeface="Times New Roman" panose="02020603050405020304" pitchFamily="18" charset="0"/>
                <a:cs typeface="Times New Roman" panose="02020603050405020304" pitchFamily="18" charset="0"/>
              </a:rPr>
              <a:t>ғылыми-зерттеушілік әлеуетін арттыру үлгісін жүзеге </a:t>
            </a:r>
            <a:r>
              <a:rPr lang="kk-KZ" dirty="0" smtClean="0">
                <a:solidFill>
                  <a:schemeClr val="tx1"/>
                </a:solidFill>
                <a:latin typeface="Times New Roman" panose="02020603050405020304" pitchFamily="18" charset="0"/>
                <a:cs typeface="Times New Roman" panose="02020603050405020304" pitchFamily="18" charset="0"/>
              </a:rPr>
              <a:t>асыруда.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881654" y="5498516"/>
            <a:ext cx="2989390" cy="646331"/>
          </a:xfrm>
          <a:prstGeom prst="rect">
            <a:avLst/>
          </a:prstGeom>
          <a:ln>
            <a:solidFill>
              <a:schemeClr val="tx2">
                <a:lumMod val="50000"/>
                <a:lumOff val="50000"/>
              </a:schemeClr>
            </a:solidFill>
          </a:ln>
        </p:spPr>
        <p:txBody>
          <a:bodyPr wrap="square">
            <a:spAutoFit/>
          </a:bodyPr>
          <a:lstStyle/>
          <a:p>
            <a:pPr algn="ctr"/>
            <a:r>
              <a:rPr lang="kk-KZ" b="1" i="1" dirty="0">
                <a:latin typeface="Times New Roman" panose="02020603050405020304" pitchFamily="18" charset="0"/>
                <a:ea typeface="Times New Roman" panose="02020603050405020304" pitchFamily="18" charset="0"/>
              </a:rPr>
              <a:t>Ә</a:t>
            </a:r>
            <a:r>
              <a:rPr lang="kk-KZ" b="1" i="1" dirty="0" smtClean="0">
                <a:effectLst/>
                <a:latin typeface="Times New Roman" panose="02020603050405020304" pitchFamily="18" charset="0"/>
                <a:ea typeface="Times New Roman" panose="02020603050405020304" pitchFamily="18" charset="0"/>
              </a:rPr>
              <a:t>лия Мәлікқызы  Құдайбергенова </a:t>
            </a:r>
            <a:endParaRPr lang="ru-RU" b="1" i="1" dirty="0"/>
          </a:p>
        </p:txBody>
      </p:sp>
      <p:pic>
        <p:nvPicPr>
          <p:cNvPr id="10" name="Рисунок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69526" y="1995476"/>
            <a:ext cx="1673399" cy="1685310"/>
          </a:xfrm>
          <a:prstGeom prst="rect">
            <a:avLst/>
          </a:prstGeom>
        </p:spPr>
      </p:pic>
      <p:pic>
        <p:nvPicPr>
          <p:cNvPr id="11" name="Рисунок 10" descr="Исаева Зауреш Абдразаковна"/>
          <p:cNvPicPr/>
          <p:nvPr/>
        </p:nvPicPr>
        <p:blipFill>
          <a:blip r:embed="rId3" cstate="print"/>
          <a:srcRect/>
          <a:stretch>
            <a:fillRect/>
          </a:stretch>
        </p:blipFill>
        <p:spPr bwMode="auto">
          <a:xfrm>
            <a:off x="9347438" y="207229"/>
            <a:ext cx="1717577" cy="1597457"/>
          </a:xfrm>
          <a:prstGeom prst="rect">
            <a:avLst/>
          </a:prstGeom>
          <a:noFill/>
        </p:spPr>
      </p:pic>
      <p:pic>
        <p:nvPicPr>
          <p:cNvPr id="13" name="Рисунок 12" descr="Оналбеков.bmp"/>
          <p:cNvPicPr/>
          <p:nvPr/>
        </p:nvPicPr>
        <p:blipFill>
          <a:blip r:embed="rId4"/>
          <a:stretch>
            <a:fillRect/>
          </a:stretch>
        </p:blipFill>
        <p:spPr>
          <a:xfrm>
            <a:off x="9392226" y="3871576"/>
            <a:ext cx="1650699" cy="1410108"/>
          </a:xfrm>
          <a:prstGeom prst="rect">
            <a:avLst/>
          </a:prstGeom>
        </p:spPr>
      </p:pic>
      <p:pic>
        <p:nvPicPr>
          <p:cNvPr id="14" name="Рисунок 13" descr="F:\ХРЕСТОМАТИЯ 5\алия.jpg"/>
          <p:cNvPicPr/>
          <p:nvPr/>
        </p:nvPicPr>
        <p:blipFill>
          <a:blip r:embed="rId5"/>
          <a:srcRect/>
          <a:stretch>
            <a:fillRect/>
          </a:stretch>
        </p:blipFill>
        <p:spPr bwMode="auto">
          <a:xfrm>
            <a:off x="9431211" y="5403270"/>
            <a:ext cx="1611714" cy="1297780"/>
          </a:xfrm>
          <a:prstGeom prst="rect">
            <a:avLst/>
          </a:prstGeom>
          <a:noFill/>
          <a:ln w="9525">
            <a:noFill/>
            <a:miter lim="800000"/>
            <a:headEnd/>
            <a:tailEnd/>
          </a:ln>
        </p:spPr>
      </p:pic>
    </p:spTree>
    <p:extLst>
      <p:ext uri="{BB962C8B-B14F-4D97-AF65-F5344CB8AC3E}">
        <p14:creationId xmlns:p14="http://schemas.microsoft.com/office/powerpoint/2010/main" xmlns="" val="538768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3466530" y="3555869"/>
            <a:ext cx="2265527" cy="1138332"/>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smtClean="0">
                <a:solidFill>
                  <a:schemeClr val="tx1"/>
                </a:solidFill>
                <a:effectLst/>
                <a:latin typeface="Times New Roman" panose="02020603050405020304" pitchFamily="18" charset="0"/>
                <a:ea typeface="Times New Roman" panose="02020603050405020304" pitchFamily="18" charset="0"/>
              </a:rPr>
              <a:t>Шамельханова Неля Аманжоловна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886733" y="541572"/>
            <a:ext cx="6096000" cy="2308324"/>
          </a:xfrm>
          <a:prstGeom prst="rect">
            <a:avLst/>
          </a:prstGeom>
          <a:ln>
            <a:solidFill>
              <a:schemeClr val="tx2">
                <a:lumMod val="50000"/>
                <a:lumOff val="50000"/>
              </a:schemeClr>
            </a:solidFill>
          </a:ln>
        </p:spPr>
        <p:txBody>
          <a:bodyPr>
            <a:spAutoFit/>
          </a:bodyPr>
          <a:lstStyle/>
          <a:p>
            <a:pPr algn="just"/>
            <a:r>
              <a:rPr lang="kk-KZ" dirty="0" smtClean="0">
                <a:effectLst/>
                <a:latin typeface="Times New Roman" panose="02020603050405020304" pitchFamily="18" charset="0"/>
                <a:ea typeface="Times New Roman" panose="02020603050405020304" pitchFamily="18" charset="0"/>
              </a:rPr>
              <a:t>Педагогика және білім беру менеджменті кафедрасында магистратурада дәріс берген профессор </a:t>
            </a:r>
            <a:r>
              <a:rPr lang="kk-KZ" b="1" i="1" dirty="0" smtClean="0">
                <a:effectLst/>
                <a:latin typeface="Times New Roman" panose="02020603050405020304" pitchFamily="18" charset="0"/>
                <a:ea typeface="Times New Roman" panose="02020603050405020304" pitchFamily="18" charset="0"/>
              </a:rPr>
              <a:t>Надежда Дмитриевна  Хмельдің</a:t>
            </a:r>
            <a:r>
              <a:rPr lang="kk-KZ" dirty="0" smtClean="0">
                <a:effectLst/>
                <a:latin typeface="Times New Roman" panose="02020603050405020304" pitchFamily="18" charset="0"/>
                <a:ea typeface="Times New Roman" panose="02020603050405020304" pitchFamily="18" charset="0"/>
              </a:rPr>
              <a:t> ғылыми мектебінде «табысты әрекет» категориясын түзді.  Ғалым  Бөбек» Ұлттық ғылыми-практикалық, білім беру және сауықтыру орталығы Адамның үйлесімді дамуы институтында рухани-адамгершілік білім берудің әдіснамалық негіздерін жасауға ат салысуда.</a:t>
            </a:r>
            <a:endParaRPr lang="ru-RU" dirty="0"/>
          </a:p>
        </p:txBody>
      </p:sp>
      <p:sp>
        <p:nvSpPr>
          <p:cNvPr id="4" name="Пятиугольник 3"/>
          <p:cNvSpPr/>
          <p:nvPr/>
        </p:nvSpPr>
        <p:spPr>
          <a:xfrm>
            <a:off x="3466529" y="1099272"/>
            <a:ext cx="2265527" cy="1192924"/>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a:solidFill>
                  <a:schemeClr val="tx1"/>
                </a:solidFill>
                <a:latin typeface="Times New Roman" panose="02020603050405020304" pitchFamily="18" charset="0"/>
                <a:cs typeface="Times New Roman" panose="02020603050405020304" pitchFamily="18" charset="0"/>
              </a:rPr>
              <a:t>Аршагүл Қылышбекқызы  Рысбаева</a:t>
            </a:r>
            <a:r>
              <a:rPr lang="kk-KZ"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886733" y="3247872"/>
            <a:ext cx="6096000" cy="2031325"/>
          </a:xfrm>
          <a:prstGeom prst="rect">
            <a:avLst/>
          </a:prstGeom>
          <a:ln>
            <a:solidFill>
              <a:schemeClr val="tx2">
                <a:lumMod val="50000"/>
                <a:lumOff val="50000"/>
              </a:schemeClr>
            </a:solidFill>
          </a:ln>
        </p:spPr>
        <p:txBody>
          <a:bodyPr>
            <a:spAutoFit/>
          </a:bodyPr>
          <a:lstStyle/>
          <a:p>
            <a:pPr algn="just"/>
            <a:r>
              <a:rPr lang="kk-KZ" dirty="0" smtClean="0">
                <a:effectLst/>
                <a:latin typeface="Times New Roman" panose="02020603050405020304" pitchFamily="18" charset="0"/>
                <a:ea typeface="Times New Roman" panose="02020603050405020304" pitchFamily="18" charset="0"/>
              </a:rPr>
              <a:t>Профессор Н.Д. Хмельдің тағы бір шәкірті – мамандардың зерттеушілік дайындығының тұжырымдамасын жасады және отандық техникалық кәсіптік білім беруді жаңарту  мақсатында білім берудің шетелдік модельдерін салыстырмалы педагогиканың әдіснамасы арқылы зерттеуде. </a:t>
            </a:r>
          </a:p>
          <a:p>
            <a:pPr algn="just"/>
            <a:endParaRPr lang="kk-KZ" dirty="0">
              <a:latin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2145" y="770172"/>
            <a:ext cx="1817995" cy="230832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3104" y="3246120"/>
            <a:ext cx="1817995" cy="1827208"/>
          </a:xfrm>
          <a:prstGeom prst="rect">
            <a:avLst/>
          </a:prstGeom>
        </p:spPr>
      </p:pic>
    </p:spTree>
    <p:extLst>
      <p:ext uri="{BB962C8B-B14F-4D97-AF65-F5344CB8AC3E}">
        <p14:creationId xmlns:p14="http://schemas.microsoft.com/office/powerpoint/2010/main" xmlns="" val="1660381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0960" y="1885624"/>
            <a:ext cx="10654353" cy="3038589"/>
          </a:xfrm>
          <a:prstGeom prst="rect">
            <a:avLst/>
          </a:prstGeom>
          <a:noFill/>
          <a:ln>
            <a:solidFill>
              <a:schemeClr val="tx2">
                <a:lumMod val="50000"/>
                <a:lumOff val="50000"/>
              </a:schemeClr>
            </a:solidFill>
          </a:ln>
        </p:spPr>
        <p:txBody>
          <a:bodyPr wrap="square">
            <a:spAutoFit/>
          </a:bodyPr>
          <a:lstStyle/>
          <a:p>
            <a:pPr indent="457200" algn="just">
              <a:lnSpc>
                <a:spcPct val="115000"/>
              </a:lnSpc>
              <a:spcAft>
                <a:spcPts val="0"/>
              </a:spcAft>
            </a:pPr>
            <a:r>
              <a:rPr lang="kk-KZ"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Қазақстанда педагогика әдіснамасын дамытқан ғалымдардың көпшілігі Әл-Фараби атындағы Қазақ ұлттық университетінің педагогика  және білім беру менеджменті кафедрасында жаңа форматтағы ғалымдар даярлауға ат салысқандар. Олар – педагогика ғылымының майталмандары - </a:t>
            </a:r>
            <a:r>
              <a:rPr lang="kk-KZ"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Төлеген  Тәжібаев, Қ.Б. Жарықбаев, Н.Д. Хмель, К.Ж. Қожахметова, Ә.Т. Табылдиев, А.Қ. Құсайынов және соңғы ширек ғасыр уақыт З.А.  Исаева, А.Қ. Мыңбаева, Н.С. Әлқожаева  басқарған кафедра ұжымы.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61776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8005" y="738905"/>
            <a:ext cx="11095630" cy="5286704"/>
          </a:xfrm>
          <a:prstGeom prst="rect">
            <a:avLst/>
          </a:prstGeom>
        </p:spPr>
        <p:txBody>
          <a:bodyPr wrap="square">
            <a:spAutoFit/>
          </a:bodyPr>
          <a:lstStyle/>
          <a:p>
            <a:pPr indent="457200" algn="ctr">
              <a:lnSpc>
                <a:spcPct val="115000"/>
              </a:lnSpc>
              <a:spcAft>
                <a:spcPts val="0"/>
              </a:spcAft>
            </a:pPr>
            <a:r>
              <a:rPr lang="kk-KZ"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Әдебиет</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tabLst>
                <a:tab pos="5940425" algn="l"/>
              </a:tabLst>
            </a:pP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1. </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Кун Т. Структура научных революций. – М.: Политиздат, 1975.</a:t>
            </a: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- 320 с.</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tabLst>
                <a:tab pos="450215" algn="l"/>
                <a:tab pos="630555" algn="l"/>
              </a:tabLst>
            </a:pPr>
            <a:r>
              <a:rPr lang="kk-KZ" sz="2000" dirty="0" smtClean="0">
                <a:solidFill>
                  <a:srgbClr val="000000"/>
                </a:solidFill>
                <a:effectLst/>
                <a:latin typeface="Times New Roman" panose="02020603050405020304" pitchFamily="18" charset="0"/>
                <a:ea typeface="MS Mincho" panose="02020609040205080304" pitchFamily="49" charset="-128"/>
              </a:rPr>
              <a:t>2. </a:t>
            </a:r>
            <a:r>
              <a:rPr lang="ru-RU" sz="2000" dirty="0" smtClean="0">
                <a:solidFill>
                  <a:srgbClr val="000000"/>
                </a:solidFill>
                <a:effectLst/>
                <a:latin typeface="Times New Roman" panose="02020603050405020304" pitchFamily="18" charset="0"/>
                <a:ea typeface="MS Mincho" panose="02020609040205080304" pitchFamily="49" charset="-128"/>
              </a:rPr>
              <a:t>Школы в науке: Сборник статей АПН СССР, Ин-т истории естествознания, АН ГДР, Ин-т теории, истории и организации науки/ Под ред. С.Р. </a:t>
            </a:r>
            <a:r>
              <a:rPr lang="ru-RU" sz="2000" dirty="0" err="1" smtClean="0">
                <a:solidFill>
                  <a:srgbClr val="000000"/>
                </a:solidFill>
                <a:effectLst/>
                <a:latin typeface="Times New Roman" panose="02020603050405020304" pitchFamily="18" charset="0"/>
                <a:ea typeface="MS Mincho" panose="02020609040205080304" pitchFamily="49" charset="-128"/>
              </a:rPr>
              <a:t>Микулинского</a:t>
            </a:r>
            <a:r>
              <a:rPr lang="ru-RU" sz="2000" dirty="0" smtClean="0">
                <a:solidFill>
                  <a:srgbClr val="000000"/>
                </a:solidFill>
                <a:effectLst/>
                <a:latin typeface="Times New Roman" panose="02020603050405020304" pitchFamily="18" charset="0"/>
                <a:ea typeface="MS Mincho" panose="02020609040205080304" pitchFamily="49" charset="-128"/>
              </a:rPr>
              <a:t> и др. – М.: Наука, 1977.- 525 с.</a:t>
            </a:r>
          </a:p>
          <a:p>
            <a:pPr algn="just">
              <a:lnSpc>
                <a:spcPct val="115000"/>
              </a:lnSpc>
              <a:spcAft>
                <a:spcPts val="0"/>
              </a:spcAft>
              <a:tabLst>
                <a:tab pos="450215" algn="l"/>
                <a:tab pos="630555" algn="l"/>
              </a:tabLst>
            </a:pP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Ярошевский</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М.Г. Логика развития науки и научная школа // В сб.: Школы в науке / Под ред. С.Р.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Микулинского</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М.Г.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Ярошевского</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Г.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Кребера</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Г. Штейнера. – М., 1977. – С. 86.</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tabLst>
                <a:tab pos="450215" algn="l"/>
                <a:tab pos="630555" algn="l"/>
              </a:tabLst>
            </a:pP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4.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Ляхович</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Е.С., Лукина Н.П. Научные школы как возможная форма взаимодействия науки и образования/ Интеллектуальная культура специалиста.- Новосибирск: Наука.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Сиб.отд-ние</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1988.- С.42-51.</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tabLst>
                <a:tab pos="5940425" algn="l"/>
              </a:tabLst>
            </a:pP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5.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Роботова</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А.С., Романчук К.В. Педагогика как судьба. Очерки жизни и деятельности Раисы Григорьевны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Лемберг</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Документы, воспоминания. Публицистика и педагогические произведения /Под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бощей</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редакцией Г.А.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Бордовского</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В.А. Козырева. – СПб.: Изд-во РГПУ им. А.И. Герцена, 2010. – 291 с.</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6. </a:t>
            </a:r>
            <a:r>
              <a:rPr lang="ru-RU"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Таубаева</a:t>
            </a: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Ш. Педагогика</a:t>
            </a:r>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лық зерттеулердің әдіснамасы мен әдістері. Оқулық.  </a:t>
            </a: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Алматы: Қазақ университеті, 2019.- 360 бет.  </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9912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5468" y="579181"/>
            <a:ext cx="10549719" cy="5826210"/>
          </a:xfrm>
          <a:prstGeom prst="rect">
            <a:avLst/>
          </a:prstGeom>
        </p:spPr>
        <p:txBody>
          <a:bodyPr wrap="square">
            <a:spAutoFit/>
          </a:bodyPr>
          <a:lstStyle/>
          <a:p>
            <a:pPr algn="just">
              <a:lnSpc>
                <a:spcPct val="115000"/>
              </a:lnSpc>
              <a:spcAft>
                <a:spcPts val="0"/>
              </a:spcAft>
              <a:tabLst>
                <a:tab pos="450215" algn="l"/>
                <a:tab pos="630555" algn="l"/>
              </a:tabLs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7. Әлемдік педагогикалық ой-сана. 10 томдық. Кеңестік дәуірдегі педагогика /Жетекшісі К.Ж. Қожахметова. Құрастырушылар: Ш.М. Майғаранова, Ш.Т. Таубаева, К.Ж. Қожахметова. 8-том. Алматы: «Таймас» баспасы, 2011. - 400 бет. </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tabLst>
                <a:tab pos="5940425" algn="l"/>
              </a:tabLs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Институту теории и истории педагогики: 1944-2014. Под общей редакцией д-ра филос. наук, профессора С.В. Ивановой. – М.: ФПНУ ИТИП РАО, 2014. - 448 с.</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tabLst>
                <a:tab pos="5940425" algn="l"/>
              </a:tabLs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9. </a:t>
            </a:r>
            <a:r>
              <a:rPr lang="ru-RU"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Колташ</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С.И. Развитие методологии отечественной педагогики (середине 60-80-е годы XX века ). </a:t>
            </a:r>
            <a:r>
              <a:rPr lang="ru-RU" dirty="0" err="1" smtClean="0">
                <a:effectLst/>
                <a:latin typeface="Times New Roman" panose="02020603050405020304" pitchFamily="18" charset="0"/>
                <a:ea typeface="Times New Roman" panose="02020603050405020304" pitchFamily="18" charset="0"/>
                <a:cs typeface="Times New Roman" panose="02020603050405020304" pitchFamily="18" charset="0"/>
              </a:rPr>
              <a:t>Дисс</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smtClean="0">
                <a:effectLst/>
                <a:latin typeface="Times New Roman" panose="02020603050405020304" pitchFamily="18" charset="0"/>
                <a:ea typeface="Times New Roman" panose="02020603050405020304" pitchFamily="18" charset="0"/>
                <a:cs typeface="Times New Roman" panose="02020603050405020304" pitchFamily="18" charset="0"/>
              </a:rPr>
              <a:t>д.п.н</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 М., 2003. – 335 с.</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tabLst>
                <a:tab pos="5940425" algn="l"/>
              </a:tabLs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10. Таубаева Ш.Т</a:t>
            </a:r>
            <a:r>
              <a:rPr lang="kk-KZ"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kk-KZ"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Философия и методология педагогики</a:t>
            </a:r>
            <a:r>
              <a:rPr lang="kk-KZ"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научные школы стран СНГ и Республики Казахстан: хрестоматия. Под ред. д.филос.н., профессора А.Р. Масалимовой. - Алматы: Қазақ университеті, 2017 .- 402 с.</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tabLst>
                <a:tab pos="5940425" algn="l"/>
              </a:tabLs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11. Кусаинов А.,</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Таубаева</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Ш.</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Булатбаева А.А., Маханова П.Ш. Эволюция  теорий содержания среднего образования //Педагогика. -2014. - № 1. – С. 116-122.</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tabLst>
                <a:tab pos="450215" algn="l"/>
                <a:tab pos="630555" algn="l"/>
              </a:tabLs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12. </a:t>
            </a:r>
            <a:r>
              <a:rPr lang="ru-RU"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Булатбаева</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А.А. Методология исследовательской деятельности магистранта: теория и практика. Монография. – Алматы: ВИ КНБ РК, 2009. - 216 с.</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kk-KZ"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ru-RU"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Таубаева</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Ш. Педагогика</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ның философиясы және әдіснамасы. Оқулық.  </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Қазақ</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университеті</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2019</a:t>
            </a:r>
            <a:r>
              <a:rPr lang="kk-KZ"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.- 388 бет. </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kk-KZ"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Таубаева</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Ш.</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Философия и методология  педагогики. Учебник. - </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Алматы: </a:t>
            </a:r>
            <a:r>
              <a:rPr lang="ru-RU"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Қазақ</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университеті</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2020</a:t>
            </a:r>
            <a:r>
              <a:rPr lang="kk-KZ"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.- 438  с.</a:t>
            </a:r>
            <a:endParaRPr lang="ru-RU"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95158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9075" y="471817"/>
            <a:ext cx="3926006" cy="1107996"/>
          </a:xfrm>
          <a:prstGeom prst="rect">
            <a:avLst/>
          </a:prstGeom>
          <a:ln>
            <a:solidFill>
              <a:schemeClr val="tx2">
                <a:lumMod val="50000"/>
                <a:lumOff val="50000"/>
              </a:schemeClr>
            </a:solidFill>
          </a:ln>
        </p:spPr>
        <p:txBody>
          <a:bodyPr wrap="square">
            <a:spAutoFit/>
          </a:bodyPr>
          <a:lstStyle/>
          <a:p>
            <a:pPr algn="ctr"/>
            <a:r>
              <a:rPr lang="kk-KZ" sz="2200" dirty="0" smtClean="0">
                <a:effectLst/>
                <a:latin typeface="Times New Roman" panose="02020603050405020304" pitchFamily="18" charset="0"/>
                <a:ea typeface="Times New Roman" panose="02020603050405020304" pitchFamily="18" charset="0"/>
                <a:cs typeface="Times New Roman" panose="02020603050405020304" pitchFamily="18" charset="0"/>
              </a:rPr>
              <a:t>Ғылымда ғылыми мектептің қызметі мен дамуының түрлі қырларын</a:t>
            </a:r>
            <a:endParaRPr lang="ru-RU" sz="2200" dirty="0">
              <a:latin typeface="Times New Roman" panose="02020603050405020304" pitchFamily="18" charset="0"/>
              <a:cs typeface="Times New Roman" panose="02020603050405020304" pitchFamily="18" charset="0"/>
            </a:endParaRPr>
          </a:p>
        </p:txBody>
      </p:sp>
      <p:sp>
        <p:nvSpPr>
          <p:cNvPr id="3" name="Стрелка вправо 2"/>
          <p:cNvSpPr/>
          <p:nvPr/>
        </p:nvSpPr>
        <p:spPr>
          <a:xfrm>
            <a:off x="5199798" y="705092"/>
            <a:ext cx="887104" cy="641445"/>
          </a:xfrm>
          <a:prstGeom prst="rightArrow">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482687" y="577096"/>
            <a:ext cx="5036024" cy="769441"/>
          </a:xfrm>
          <a:prstGeom prst="rect">
            <a:avLst/>
          </a:prstGeom>
          <a:ln>
            <a:solidFill>
              <a:schemeClr val="tx2">
                <a:lumMod val="50000"/>
                <a:lumOff val="50000"/>
              </a:schemeClr>
            </a:solidFill>
          </a:ln>
        </p:spPr>
        <p:txBody>
          <a:bodyPr wrap="square">
            <a:spAutoFit/>
          </a:bodyPr>
          <a:lstStyle/>
          <a:p>
            <a:r>
              <a:rPr lang="kk-KZ" sz="2200" dirty="0" smtClean="0">
                <a:effectLst/>
                <a:latin typeface="Times New Roman" panose="02020603050405020304" pitchFamily="18" charset="0"/>
                <a:ea typeface="Times New Roman" panose="02020603050405020304" pitchFamily="18" charset="0"/>
                <a:cs typeface="Times New Roman" panose="02020603050405020304" pitchFamily="18" charset="0"/>
              </a:rPr>
              <a:t>Т. Кун, М. Вебер, Е.С. Ляхович, Н.П. Лукина, Н.А. Логиновалар</a:t>
            </a:r>
            <a:endParaRPr lang="ru-RU" sz="2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482687" y="2296572"/>
            <a:ext cx="5036024" cy="1631216"/>
          </a:xfrm>
          <a:prstGeom prst="rect">
            <a:avLst/>
          </a:prstGeom>
          <a:ln>
            <a:solidFill>
              <a:schemeClr val="tx2">
                <a:lumMod val="50000"/>
                <a:lumOff val="50000"/>
              </a:schemeClr>
            </a:solidFill>
          </a:ln>
        </p:spPr>
        <p:txBody>
          <a:bodyPr wrap="square">
            <a:spAutoFit/>
          </a:bodyPr>
          <a:lstStyle/>
          <a:p>
            <a:pPr algn="just"/>
            <a:r>
              <a:rPr lang="kk-KZ"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Олар негізінен ғылыми мектеп деп білімді жасаудың ұжымдық түрін таниды. Ғылыми мектептердің дамуының арнайы әдіснамалық негізінде тарихи-генетикалық ұстаным жатыр </a:t>
            </a:r>
            <a:endParaRPr lang="ru-RU" sz="2000" dirty="0">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8656093" y="1471873"/>
            <a:ext cx="689212" cy="699363"/>
          </a:xfrm>
          <a:prstGeom prst="downArrow">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69075" y="2499826"/>
            <a:ext cx="3926006" cy="1107996"/>
          </a:xfrm>
          <a:prstGeom prst="rect">
            <a:avLst/>
          </a:prstGeom>
          <a:ln>
            <a:solidFill>
              <a:schemeClr val="tx2">
                <a:lumMod val="50000"/>
                <a:lumOff val="50000"/>
              </a:schemeClr>
            </a:solidFill>
          </a:ln>
        </p:spPr>
        <p:txBody>
          <a:bodyPr wrap="square">
            <a:spAutoFit/>
          </a:bodyPr>
          <a:lstStyle/>
          <a:p>
            <a:pPr algn="ctr"/>
            <a:r>
              <a:rPr lang="kk-KZ" sz="2200" dirty="0" smtClean="0">
                <a:effectLst/>
                <a:latin typeface="Times New Roman" panose="02020603050405020304" pitchFamily="18" charset="0"/>
                <a:ea typeface="Times New Roman" panose="02020603050405020304" pitchFamily="18" charset="0"/>
                <a:cs typeface="Times New Roman" panose="02020603050405020304" pitchFamily="18" charset="0"/>
              </a:rPr>
              <a:t>«Ғылыми мектеп», «ғылыми-педагогикалық мектеп» ұғымының анықтамасы</a:t>
            </a:r>
            <a:endParaRPr lang="ru-RU" sz="2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69075" y="4731853"/>
            <a:ext cx="3926006" cy="1446550"/>
          </a:xfrm>
          <a:prstGeom prst="rect">
            <a:avLst/>
          </a:prstGeom>
          <a:ln>
            <a:solidFill>
              <a:schemeClr val="tx2">
                <a:lumMod val="50000"/>
                <a:lumOff val="50000"/>
              </a:schemeClr>
            </a:solidFill>
          </a:ln>
        </p:spPr>
        <p:txBody>
          <a:bodyPr wrap="square">
            <a:spAutoFit/>
          </a:bodyPr>
          <a:lstStyle/>
          <a:p>
            <a:pPr algn="ctr"/>
            <a:r>
              <a:rPr lang="kk-KZ" sz="2200" dirty="0" smtClean="0">
                <a:effectLst/>
                <a:latin typeface="Times New Roman" panose="02020603050405020304" pitchFamily="18" charset="0"/>
                <a:ea typeface="Times New Roman" panose="02020603050405020304" pitchFamily="18" charset="0"/>
                <a:cs typeface="Times New Roman" panose="02020603050405020304" pitchFamily="18" charset="0"/>
              </a:rPr>
              <a:t>Ростов мемлекеттік педагогикалық институтының ғалымдары Е.В. Бондаревская, В.В. Сериков</a:t>
            </a:r>
            <a:endParaRPr lang="ru-RU" sz="2200" dirty="0">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2687472" y="3749378"/>
            <a:ext cx="689212" cy="699363"/>
          </a:xfrm>
          <a:prstGeom prst="downArrow">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482688" y="4545566"/>
            <a:ext cx="5036024" cy="2123658"/>
          </a:xfrm>
          <a:prstGeom prst="rect">
            <a:avLst/>
          </a:prstGeom>
          <a:ln>
            <a:solidFill>
              <a:schemeClr val="tx2">
                <a:lumMod val="50000"/>
                <a:lumOff val="50000"/>
              </a:schemeClr>
            </a:solidFill>
          </a:ln>
        </p:spPr>
        <p:txBody>
          <a:bodyPr wrap="square">
            <a:spAutoFit/>
          </a:bodyPr>
          <a:lstStyle/>
          <a:p>
            <a:pPr indent="449580" algn="just">
              <a:spcAft>
                <a:spcPts val="0"/>
              </a:spcAft>
            </a:pPr>
            <a:r>
              <a:rPr lang="kk-KZ" sz="2200" dirty="0" smtClean="0">
                <a:effectLst/>
                <a:latin typeface="Times New Roman" panose="02020603050405020304" pitchFamily="18" charset="0"/>
                <a:ea typeface="Times New Roman" panose="02020603050405020304" pitchFamily="18" charset="0"/>
              </a:rPr>
              <a:t>Ғалымдардың пікірінше, ғылыми мектеп құру үшін ғалымның идеясы, оның зерттеу бағдарламасы, ғылыми және педагогикалық жұмыстың өзгеше стилі, ақпараттық байланыстар және т.б. болулары шарт.</a:t>
            </a:r>
            <a:endParaRPr lang="ru-RU" sz="2200" dirty="0">
              <a:effectLst/>
              <a:latin typeface="Times New Roman" panose="02020603050405020304" pitchFamily="18" charset="0"/>
              <a:ea typeface="Times New Roman" panose="02020603050405020304" pitchFamily="18" charset="0"/>
            </a:endParaRPr>
          </a:p>
        </p:txBody>
      </p:sp>
      <p:sp>
        <p:nvSpPr>
          <p:cNvPr id="11" name="Стрелка вправо 10"/>
          <p:cNvSpPr/>
          <p:nvPr/>
        </p:nvSpPr>
        <p:spPr>
          <a:xfrm>
            <a:off x="5199798" y="5134405"/>
            <a:ext cx="887104" cy="641445"/>
          </a:xfrm>
          <a:prstGeom prst="rightArrow">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499065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ятиугольник 2"/>
          <p:cNvSpPr/>
          <p:nvPr/>
        </p:nvSpPr>
        <p:spPr>
          <a:xfrm>
            <a:off x="1618397" y="4490113"/>
            <a:ext cx="10064087" cy="1399578"/>
          </a:xfrm>
          <a:prstGeom prst="homePlat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a:solidFill>
                  <a:schemeClr val="tx1"/>
                </a:solidFill>
                <a:latin typeface="Times New Roman" panose="02020603050405020304" pitchFamily="18" charset="0"/>
                <a:cs typeface="Times New Roman" panose="02020603050405020304" pitchFamily="18" charset="0"/>
              </a:rPr>
              <a:t>Педагогика әдіснамасы саласындағы қазақстандық ғылыми </a:t>
            </a:r>
            <a:r>
              <a:rPr lang="kk-KZ" sz="2800" b="1" dirty="0" smtClean="0">
                <a:solidFill>
                  <a:schemeClr val="tx1"/>
                </a:solidFill>
                <a:latin typeface="Times New Roman" panose="02020603050405020304" pitchFamily="18" charset="0"/>
                <a:cs typeface="Times New Roman" panose="02020603050405020304" pitchFamily="18" charset="0"/>
              </a:rPr>
              <a:t>мектептер</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descr="https://i.onthe.io/pogudx6o54fp59b2p.4e88890f.jpg"/>
          <p:cNvPicPr/>
          <p:nvPr/>
        </p:nvPicPr>
        <p:blipFill>
          <a:blip r:embed="rId2"/>
          <a:srcRect/>
          <a:stretch>
            <a:fillRect/>
          </a:stretch>
        </p:blipFill>
        <p:spPr bwMode="auto">
          <a:xfrm>
            <a:off x="3684896" y="682388"/>
            <a:ext cx="5363569" cy="3429000"/>
          </a:xfrm>
          <a:prstGeom prst="rect">
            <a:avLst/>
          </a:prstGeom>
          <a:ln>
            <a:noFill/>
          </a:ln>
          <a:effectLst>
            <a:softEdge rad="112500"/>
          </a:effectLst>
        </p:spPr>
      </p:pic>
    </p:spTree>
    <p:extLst>
      <p:ext uri="{BB962C8B-B14F-4D97-AF65-F5344CB8AC3E}">
        <p14:creationId xmlns:p14="http://schemas.microsoft.com/office/powerpoint/2010/main" xmlns="" val="1173902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fonarod.ru/sites/default/files/users/186635/fb-post-id-505367082848886_1427460983972820-image-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0791" y="1377237"/>
            <a:ext cx="2396558" cy="277102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689444" y="1377237"/>
            <a:ext cx="8088573" cy="3416320"/>
          </a:xfrm>
          <a:prstGeom prst="rect">
            <a:avLst/>
          </a:prstGeom>
          <a:ln>
            <a:solidFill>
              <a:schemeClr val="tx2">
                <a:lumMod val="50000"/>
                <a:lumOff val="50000"/>
              </a:schemeClr>
            </a:solidFill>
          </a:ln>
        </p:spPr>
        <p:txBody>
          <a:bodyPr wrap="square">
            <a:spAutoFit/>
          </a:bodyPr>
          <a:lstStyle/>
          <a:p>
            <a:pPr algn="just"/>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Қазақстанда педагогика ғылымының қалыптасуында профессор </a:t>
            </a:r>
            <a:r>
              <a:rPr lang="kk-KZ" b="1" i="1" dirty="0" smtClean="0">
                <a:effectLst/>
                <a:latin typeface="Times New Roman" panose="02020603050405020304" pitchFamily="18" charset="0"/>
                <a:ea typeface="Times New Roman" panose="02020603050405020304" pitchFamily="18" charset="0"/>
                <a:cs typeface="Times New Roman" panose="02020603050405020304" pitchFamily="18" charset="0"/>
              </a:rPr>
              <a:t>Раиса Григорьевна Лембергтің</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алатын орны айрықша. Ол дидактиканың дамуына қомақты үлес қосты. Монографиялық еңбектері мен кітаптары: </a:t>
            </a:r>
            <a:r>
              <a:rPr lang="kk-KZ" dirty="0" smtClean="0">
                <a:latin typeface="Times New Roman" panose="02020603050405020304" pitchFamily="18" charset="0"/>
                <a:cs typeface="Times New Roman" panose="02020603050405020304" pitchFamily="18" charset="0"/>
              </a:rPr>
              <a:t>"Кеңес </a:t>
            </a:r>
            <a:r>
              <a:rPr lang="kk-KZ" dirty="0">
                <a:latin typeface="Times New Roman" panose="02020603050405020304" pitchFamily="18" charset="0"/>
                <a:cs typeface="Times New Roman" panose="02020603050405020304" pitchFamily="18" charset="0"/>
              </a:rPr>
              <a:t>мектебіндегі сабақ", "Кеңес мектебіндегі оқыту әдістері", "Дидактикалық очерктер", "Сабақ жүргізу туралы мәселе", "Оқушыларда ғылыми көзқарас қалыптастыру жолдары туралы", "Танымдық оқу процесінің құрылымы туралы", "Оқыту мен тәрбиелеудің бip тұтастығы", «Оқушы білімін есепке алу және оны бағалау", "Қазақстанда педагогика ғылымының дамуы", "Сабақта оқушылардың білімі мен ептілігін бекіту", "Бастауыш мектептегі сабақ" және т.б. Оның дидактиканың өзекті мәселелеріне арналған бірнеше мақалалары "Советская педагогика", "Халық мұғалімі", институттың "Ғылыми хабаршысында" жарық </a:t>
            </a:r>
            <a:r>
              <a:rPr lang="kk-KZ" dirty="0" smtClean="0">
                <a:latin typeface="Times New Roman" panose="02020603050405020304" pitchFamily="18" charset="0"/>
                <a:cs typeface="Times New Roman" panose="02020603050405020304" pitchFamily="18" charset="0"/>
              </a:rPr>
              <a:t>көрді.</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5372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kaznu.kz/content/images/pages/2022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56327" y="676536"/>
            <a:ext cx="2423852" cy="3484287"/>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794077" y="676536"/>
            <a:ext cx="8065826" cy="6186309"/>
          </a:xfrm>
          <a:prstGeom prst="rect">
            <a:avLst/>
          </a:prstGeom>
          <a:ln>
            <a:solidFill>
              <a:schemeClr val="tx2">
                <a:lumMod val="50000"/>
                <a:lumOff val="50000"/>
              </a:schemeClr>
            </a:solidFill>
          </a:ln>
        </p:spPr>
        <p:txBody>
          <a:bodyPr wrap="square">
            <a:spAutoFit/>
          </a:bodyPr>
          <a:lstStyle/>
          <a:p>
            <a:pPr algn="just"/>
            <a:r>
              <a:rPr lang="kk-KZ" dirty="0" smtClean="0">
                <a:effectLst/>
                <a:latin typeface="Times New Roman" panose="02020603050405020304" pitchFamily="18" charset="0"/>
                <a:ea typeface="Times New Roman" panose="02020603050405020304" pitchFamily="18" charset="0"/>
              </a:rPr>
              <a:t>Қазақстан Республикасында педагогика тарихынан ғылыми мектептің қалыптасуына  өзіндік үлес қосқан белгілі ғалымдардың қатарында</a:t>
            </a:r>
            <a:r>
              <a:rPr lang="kk-KZ" b="1" dirty="0" smtClean="0">
                <a:effectLst/>
                <a:latin typeface="Times New Roman" panose="02020603050405020304" pitchFamily="18" charset="0"/>
                <a:ea typeface="Times New Roman" panose="02020603050405020304" pitchFamily="18" charset="0"/>
              </a:rPr>
              <a:t> </a:t>
            </a:r>
            <a:r>
              <a:rPr lang="kk-KZ" b="1" i="1" dirty="0" smtClean="0">
                <a:effectLst/>
                <a:latin typeface="Times New Roman" panose="02020603050405020304" pitchFamily="18" charset="0"/>
                <a:ea typeface="Times New Roman" panose="02020603050405020304" pitchFamily="18" charset="0"/>
              </a:rPr>
              <a:t>Төлеген  Тәжібаевтың</a:t>
            </a:r>
            <a:r>
              <a:rPr lang="kk-KZ" b="1" dirty="0" smtClean="0">
                <a:effectLst/>
                <a:latin typeface="Times New Roman" panose="02020603050405020304" pitchFamily="18" charset="0"/>
                <a:ea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rPr>
              <a:t>орны ерекше</a:t>
            </a:r>
            <a:r>
              <a:rPr lang="kk-KZ" b="1" dirty="0" smtClean="0">
                <a:effectLst/>
                <a:latin typeface="Times New Roman" panose="02020603050405020304" pitchFamily="18" charset="0"/>
                <a:ea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rPr>
              <a:t>Т. Тәжібаевтың ғылыми еңбектері негізінен психология мен педагогиканың тарихын зерттеуге арналған, ғалымның диссертациясы пәнаралық әдіснама тұрғысынан орындалып, жиырмасыншы ғасырда педагогикалық психология ғылымының негізін салушылардың алғашқы легінде тұрды. Сондай-ақ, педагогика тарихындағы жеке персоналийларды зерттеудің үлгісін көрсеткені де ақиқат. </a:t>
            </a:r>
          </a:p>
          <a:p>
            <a:pPr algn="just"/>
            <a:r>
              <a:rPr lang="kk-KZ" b="1" dirty="0" smtClean="0">
                <a:effectLst/>
                <a:latin typeface="Times New Roman" panose="02020603050405020304" pitchFamily="18" charset="0"/>
                <a:ea typeface="Times New Roman" panose="02020603050405020304" pitchFamily="18" charset="0"/>
              </a:rPr>
              <a:t>Педагогика тарихының әдіснамасы –</a:t>
            </a:r>
            <a:r>
              <a:rPr lang="kk-KZ" dirty="0" smtClean="0">
                <a:effectLst/>
                <a:latin typeface="Times New Roman" panose="02020603050405020304" pitchFamily="18" charset="0"/>
                <a:ea typeface="Times New Roman" panose="02020603050405020304" pitchFamily="18" charset="0"/>
              </a:rPr>
              <a:t> әр тарихи дәуірдегі педагогикалық білім мен тәрбиені, ойлар мен идеяларды талдап жүйелеу, оларды ұғындыру, тұжырымдар жасау арқылы педагогикалық үдеріске өзгерістер енгізу немесе жетілдіру мақсатын іске асыратын педагогика ғылымының бір саласы. Ол педагогика тарихының әдіснамасы төмендегідей </a:t>
            </a:r>
            <a:r>
              <a:rPr lang="kk-KZ" i="1" dirty="0" smtClean="0">
                <a:effectLst/>
                <a:latin typeface="Times New Roman" panose="02020603050405020304" pitchFamily="18" charset="0"/>
                <a:ea typeface="Times New Roman" panose="02020603050405020304" pitchFamily="18" charset="0"/>
              </a:rPr>
              <a:t>жүйелі құрылымнан</a:t>
            </a:r>
            <a:r>
              <a:rPr lang="kk-KZ" dirty="0" smtClean="0">
                <a:effectLst/>
                <a:latin typeface="Times New Roman" panose="02020603050405020304" pitchFamily="18" charset="0"/>
                <a:ea typeface="Times New Roman" panose="02020603050405020304" pitchFamily="18" charset="0"/>
              </a:rPr>
              <a:t> тұратынын негіздеді: </a:t>
            </a:r>
            <a:r>
              <a:rPr lang="kk-KZ" i="1" dirty="0" smtClean="0">
                <a:effectLst/>
                <a:latin typeface="Times New Roman" panose="02020603050405020304" pitchFamily="18" charset="0"/>
                <a:ea typeface="Times New Roman" panose="02020603050405020304" pitchFamily="18" charset="0"/>
              </a:rPr>
              <a:t>тарихи-педагогикалық білімнің құрылымы мен қызметтері; педагогикалық идеялар, ой-пікірлер, іс-тәжірибелер, үлгілер, негізгі педагогикалық қағидалар (идея, болжам, тұжырымдама, теория); тарихи-педагогикалық білімдерді өңдеп жетілдіріп, педагогикалық үдеріске ендіру.</a:t>
            </a:r>
            <a:r>
              <a:rPr lang="kk-KZ" dirty="0" smtClean="0">
                <a:effectLst/>
                <a:latin typeface="Times New Roman" panose="02020603050405020304" pitchFamily="18" charset="0"/>
                <a:ea typeface="Times New Roman" panose="02020603050405020304" pitchFamily="18" charset="0"/>
              </a:rPr>
              <a:t> Академик Төлеген Тәжібаев сол кездің өзінде әлеуметтік педагогиканың  табиғатқа сәйкестілік, мәдениетке сәйкестілік, гуманизм, әлеуметтілік сияқты  ұстанымдарын әдіснамалық, теориялық және тәжірибелік деңгейде қисынды қолданып, осы ұстанымдар жүйесін педагогика мен психология ғылымдарына енгізуге ат салысқан.</a:t>
            </a:r>
            <a:endParaRPr lang="ru-RU" dirty="0"/>
          </a:p>
        </p:txBody>
      </p:sp>
    </p:spTree>
    <p:extLst>
      <p:ext uri="{BB962C8B-B14F-4D97-AF65-F5344CB8AC3E}">
        <p14:creationId xmlns:p14="http://schemas.microsoft.com/office/powerpoint/2010/main" xmlns="" val="4188918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r="47608"/>
          <a:stretch/>
        </p:blipFill>
        <p:spPr>
          <a:xfrm>
            <a:off x="1046258" y="846154"/>
            <a:ext cx="2679582" cy="3842067"/>
          </a:xfrm>
          <a:prstGeom prst="rect">
            <a:avLst/>
          </a:prstGeom>
          <a:ln>
            <a:solidFill>
              <a:schemeClr val="bg1"/>
            </a:solidFill>
          </a:ln>
        </p:spPr>
      </p:pic>
      <p:sp>
        <p:nvSpPr>
          <p:cNvPr id="3" name="Прямоугольник 2"/>
          <p:cNvSpPr/>
          <p:nvPr/>
        </p:nvSpPr>
        <p:spPr>
          <a:xfrm>
            <a:off x="3493827" y="713241"/>
            <a:ext cx="8243248" cy="5826210"/>
          </a:xfrm>
          <a:prstGeom prst="rect">
            <a:avLst/>
          </a:prstGeom>
          <a:ln>
            <a:noFill/>
          </a:ln>
        </p:spPr>
        <p:txBody>
          <a:bodyPr wrap="square">
            <a:spAutoFit/>
          </a:bodyPr>
          <a:lstStyle/>
          <a:p>
            <a:pPr marL="457200" indent="449580" algn="just">
              <a:lnSpc>
                <a:spcPct val="115000"/>
              </a:lnSpc>
              <a:spcAft>
                <a:spcPts val="0"/>
              </a:spcAft>
            </a:pP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Кәсіби педагогиканың теориялық-әдіснамалық тұжырымдамасын, инженер маман даярлау   жүйесін ҚР ҰҒА академигі </a:t>
            </a:r>
            <a:r>
              <a:rPr lang="kk-KZ" b="1" i="1" dirty="0" smtClean="0">
                <a:effectLst/>
                <a:latin typeface="Times New Roman" panose="02020603050405020304" pitchFamily="18" charset="0"/>
                <a:ea typeface="Calibri" panose="020F0502020204030204" pitchFamily="34" charset="0"/>
                <a:cs typeface="Times New Roman" panose="02020603050405020304" pitchFamily="18" charset="0"/>
              </a:rPr>
              <a:t>Ажес Петрович  Сейтешев</a:t>
            </a: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 пен оның шәкірттері ұсынды. А.П. Сейтешев ТМД елдерінде кәсіптік білім берудің негізін салушы ретінде мойындалған. А.П. Сейтешев болашақ инженер-педагогтардың кәсібилігін қалыптастыруды зерттеудің әдіснамалық тұғырларын сипаттай отырып,  инженер-педагогтардың кәсібилігін қалыптастыруда ізгілік, антропологиялық, креативтік, аксиологиялық, акмеологиялық мәдени, технологиялық, тұлғалық-бағдарлы амалдарды қолдану тиімді болады деп есептейді. </a:t>
            </a:r>
            <a:r>
              <a:rPr lang="kk-KZ" b="1" i="1" dirty="0" smtClean="0">
                <a:effectLst/>
                <a:latin typeface="Times New Roman" panose="02020603050405020304" pitchFamily="18" charset="0"/>
                <a:ea typeface="Calibri" panose="020F0502020204030204" pitchFamily="34" charset="0"/>
                <a:cs typeface="Times New Roman" panose="02020603050405020304" pitchFamily="18" charset="0"/>
              </a:rPr>
              <a:t>А.П. Сейтешевтің</a:t>
            </a:r>
            <a:r>
              <a:rPr lang="kk-KZ" b="1" dirty="0" smtClean="0">
                <a:effectLst/>
                <a:latin typeface="Times New Roman" panose="02020603050405020304" pitchFamily="18" charset="0"/>
                <a:ea typeface="Calibri" panose="020F0502020204030204" pitchFamily="34" charset="0"/>
                <a:cs typeface="Times New Roman" panose="02020603050405020304" pitchFamily="18" charset="0"/>
              </a:rPr>
              <a:t> ғылыми мектебінің нәтижелері: </a:t>
            </a: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 кәсіби педагогиканың теориялық тұжырымдамасы мен әдіснамасы;  мектеп оқушыларын өндірістік мамандықтарға бағдарлаудың әдіснамалық ұстанымдары;  оқушы тұлғасында кәсіптік бағыттылықты тәрбиелеу жүйесінің тұжырымдамасы мен моделі;  үздіксіз кәсіптік білім берудің әдіснамасы мен ғылыми тұжырымдамасы;  «инженер-педагог» маманның моделі және ауыл шаруашылығы саласы жоғары оқу орнында болашақ инженер-педагогтің тұтас тұлғасын кезеңдік қалыптастырудың тұжырымдамасы;  жоғары оқу орнындағы тәрбие жүйесін қайта құрудың жаңа тұжырымдамасы.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96181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llegy.ucoz.ru/_ph/3/860510892.gif"/>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4296"/>
          <a:stretch/>
        </p:blipFill>
        <p:spPr bwMode="auto">
          <a:xfrm>
            <a:off x="1069976" y="1228299"/>
            <a:ext cx="2867099" cy="3819453"/>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4289945" y="1228299"/>
            <a:ext cx="7529015" cy="3963264"/>
          </a:xfrm>
          <a:prstGeom prst="rect">
            <a:avLst/>
          </a:prstGeom>
          <a:ln>
            <a:solidFill>
              <a:schemeClr val="tx2">
                <a:lumMod val="50000"/>
                <a:lumOff val="50000"/>
              </a:schemeClr>
            </a:solidFill>
          </a:ln>
        </p:spPr>
        <p:txBody>
          <a:bodyPr wrap="square">
            <a:spAutoFit/>
          </a:bodyPr>
          <a:lstStyle/>
          <a:p>
            <a:pPr marL="457200" indent="449580" algn="just">
              <a:lnSpc>
                <a:spcPct val="115000"/>
              </a:lnSpc>
              <a:spcAft>
                <a:spcPts val="0"/>
              </a:spcAft>
            </a:pP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Қазақстанда орта кәсіптік-техникалық білім беру, тәрбиесі қиын балалар мәселелерін алғашқылардың бірі болып профессор </a:t>
            </a:r>
            <a:r>
              <a:rPr lang="kk-KZ" sz="2000" b="1" i="1" dirty="0" smtClean="0">
                <a:effectLst/>
                <a:latin typeface="Times New Roman" panose="02020603050405020304" pitchFamily="18" charset="0"/>
                <a:ea typeface="Calibri" panose="020F0502020204030204" pitchFamily="34" charset="0"/>
                <a:cs typeface="Times New Roman" panose="02020603050405020304" pitchFamily="18" charset="0"/>
              </a:rPr>
              <a:t>Г.А. Умановтың ғылыми мектебі</a:t>
            </a: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 зерттеді. Г.А. Умановтың ғылыми мектебінде тұлғаны әлеуметтендіру,  (В.В. Трифонов, Г.Ж. Меңлібекова және т.б.);  тәрбиесі қиын балалармен жұмыс (Л.К. Керімов және т.б.), білім беруді ақпараттандыру (Г.К. Нұрғалиева және басқалар); жоғары педагогикалық білім беру мазмұнын дамыту және мұғалімдердің зерттеушілік-шығармашылық қабілетін дамыту (Ш.Т. Таубаева, А.Д. Қайдарова, В.В. Шахгулари және басқалар) мәселелрі терең зерттелді.</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71669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D7AA1D6E-F3E9-4763-A3BC-84DF2E02F60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TM10001105[[fn=Уголки]]</Template>
  <TotalTime>480</TotalTime>
  <Words>3576</Words>
  <Application>Microsoft Office PowerPoint</Application>
  <PresentationFormat>Произвольный</PresentationFormat>
  <Paragraphs>145</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Crop</vt:lpstr>
      <vt:lpstr>ҚАЗАҚСТАН МЕН РЕСЕЙДЕГІ ПЕДАГОГИКА  ӘДІСНАМАСЫ САЛАСЫНДАҒЫ ҒЫЛЫМИ МЕКТЕПТЕР</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ҚАЗАҚСТАН МЕН РЕСЕЙДЕГІ ПЕДАГОГИКА  ӘДІСНАМАСЫ САЛАСЫНДАҒЫ ҒЫЛЫМИ МЕКТЕПТЕР</dc:title>
  <dc:creator>admin</dc:creator>
  <cp:lastModifiedBy>Admin</cp:lastModifiedBy>
  <cp:revision>41</cp:revision>
  <dcterms:created xsi:type="dcterms:W3CDTF">2020-05-01T04:13:34Z</dcterms:created>
  <dcterms:modified xsi:type="dcterms:W3CDTF">2020-05-02T12:39:27Z</dcterms:modified>
</cp:coreProperties>
</file>